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5" r:id="rId4"/>
    <p:sldId id="262" r:id="rId5"/>
    <p:sldId id="266" r:id="rId6"/>
    <p:sldId id="260" r:id="rId7"/>
    <p:sldId id="263" r:id="rId8"/>
    <p:sldId id="258" r:id="rId9"/>
    <p:sldId id="268" r:id="rId10"/>
    <p:sldId id="261" r:id="rId11"/>
    <p:sldId id="267" r:id="rId12"/>
    <p:sldId id="273" r:id="rId13"/>
    <p:sldId id="271" r:id="rId14"/>
    <p:sldId id="274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FD33F6-AD61-226B-AAC6-AE04F1D7F489}" v="189" dt="2026-07-06T15:09:03.020"/>
    <p1510:client id="{AFE912E9-3461-9B7E-D00F-CF2BC607D072}" v="11" dt="2026-07-08T15:03:46.3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8D21FA-75EE-43BB-9745-A1EBE4B1CE8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19CC26E-17CB-4B91-8F93-D53CA34085B5}">
      <dgm:prSet/>
      <dgm:spPr/>
      <dgm:t>
        <a:bodyPr/>
        <a:lstStyle/>
        <a:p>
          <a:pPr rtl="0"/>
          <a:r>
            <a:rPr lang="en-US"/>
            <a:t>We will provide children with everything that they need for lessons. They do not need to bring in their own pencil case.</a:t>
          </a:r>
          <a:r>
            <a:rPr lang="en-US">
              <a:latin typeface="Calibri Light" panose="020F0302020204030204"/>
            </a:rPr>
            <a:t> </a:t>
          </a:r>
          <a:endParaRPr lang="en-US"/>
        </a:p>
      </dgm:t>
    </dgm:pt>
    <dgm:pt modelId="{7DA1A2BB-900E-4C3A-96B6-5E96C6D336D8}" type="parTrans" cxnId="{009C4E85-0EF9-42B5-A47E-3CF5D99CF4AE}">
      <dgm:prSet/>
      <dgm:spPr/>
      <dgm:t>
        <a:bodyPr/>
        <a:lstStyle/>
        <a:p>
          <a:endParaRPr lang="en-US"/>
        </a:p>
      </dgm:t>
    </dgm:pt>
    <dgm:pt modelId="{E5F2521D-AFAE-4065-9EA5-8B3C1D084EDB}" type="sibTrans" cxnId="{009C4E85-0EF9-42B5-A47E-3CF5D99CF4AE}">
      <dgm:prSet/>
      <dgm:spPr/>
      <dgm:t>
        <a:bodyPr/>
        <a:lstStyle/>
        <a:p>
          <a:endParaRPr lang="en-US"/>
        </a:p>
      </dgm:t>
    </dgm:pt>
    <dgm:pt modelId="{A9BFA70F-A0E9-41AC-BB65-07CE1E82085F}">
      <dgm:prSet/>
      <dgm:spPr/>
      <dgm:t>
        <a:bodyPr/>
        <a:lstStyle/>
        <a:p>
          <a:pPr rtl="0"/>
          <a:r>
            <a:rPr lang="en-US"/>
            <a:t>Children should bring in a</a:t>
          </a:r>
          <a:r>
            <a:rPr lang="en-US">
              <a:latin typeface="Calibri Light" panose="020F0302020204030204"/>
            </a:rPr>
            <a:t> named </a:t>
          </a:r>
          <a:r>
            <a:rPr lang="en-US"/>
            <a:t>drinks bottle with </a:t>
          </a:r>
          <a:r>
            <a:rPr lang="en-US" b="1"/>
            <a:t>water</a:t>
          </a:r>
          <a:r>
            <a:rPr lang="en-US"/>
            <a:t>.</a:t>
          </a:r>
          <a:r>
            <a:rPr lang="en-US">
              <a:latin typeface="Calibri Light" panose="020F0302020204030204"/>
            </a:rPr>
            <a:t> </a:t>
          </a:r>
          <a:endParaRPr lang="en-US"/>
        </a:p>
      </dgm:t>
    </dgm:pt>
    <dgm:pt modelId="{A3FB07BB-514E-49BC-B6E5-875E1B359C11}" type="parTrans" cxnId="{1AF22B1E-CF6E-4F35-80B5-37C2A17030ED}">
      <dgm:prSet/>
      <dgm:spPr/>
      <dgm:t>
        <a:bodyPr/>
        <a:lstStyle/>
        <a:p>
          <a:endParaRPr lang="en-US"/>
        </a:p>
      </dgm:t>
    </dgm:pt>
    <dgm:pt modelId="{4D5BC457-4154-44E5-8075-5583E7920D66}" type="sibTrans" cxnId="{1AF22B1E-CF6E-4F35-80B5-37C2A17030ED}">
      <dgm:prSet/>
      <dgm:spPr/>
      <dgm:t>
        <a:bodyPr/>
        <a:lstStyle/>
        <a:p>
          <a:endParaRPr lang="en-US"/>
        </a:p>
      </dgm:t>
    </dgm:pt>
    <dgm:pt modelId="{9AACB5FC-DE9C-4DAD-8F72-F25940529E31}">
      <dgm:prSet/>
      <dgm:spPr/>
      <dgm:t>
        <a:bodyPr/>
        <a:lstStyle/>
        <a:p>
          <a:r>
            <a:rPr lang="en-US"/>
            <a:t>Children should bring a coat to school everyday.</a:t>
          </a:r>
        </a:p>
      </dgm:t>
    </dgm:pt>
    <dgm:pt modelId="{B0B6EDB4-8262-4EFB-BDE9-44ECB250A287}" type="parTrans" cxnId="{56E7AE7C-8AFF-4874-9903-3FC41E2C26A2}">
      <dgm:prSet/>
      <dgm:spPr/>
      <dgm:t>
        <a:bodyPr/>
        <a:lstStyle/>
        <a:p>
          <a:endParaRPr lang="en-US"/>
        </a:p>
      </dgm:t>
    </dgm:pt>
    <dgm:pt modelId="{134BF4FA-1EC8-4C4D-AAFD-49413CB65F32}" type="sibTrans" cxnId="{56E7AE7C-8AFF-4874-9903-3FC41E2C26A2}">
      <dgm:prSet/>
      <dgm:spPr/>
      <dgm:t>
        <a:bodyPr/>
        <a:lstStyle/>
        <a:p>
          <a:endParaRPr lang="en-US"/>
        </a:p>
      </dgm:t>
    </dgm:pt>
    <dgm:pt modelId="{835CCD6D-B1B7-4B80-BA69-C1ED242680BA}">
      <dgm:prSet/>
      <dgm:spPr/>
      <dgm:t>
        <a:bodyPr/>
        <a:lstStyle/>
        <a:p>
          <a:pPr rtl="0"/>
          <a:r>
            <a:rPr lang="en-US"/>
            <a:t>Children should come to school dressed in a PE kit on the days they have PE.</a:t>
          </a:r>
          <a:r>
            <a:rPr lang="en-US">
              <a:latin typeface="Calibri Light" panose="020F0302020204030204"/>
            </a:rPr>
            <a:t> </a:t>
          </a:r>
          <a:endParaRPr lang="en-US"/>
        </a:p>
      </dgm:t>
    </dgm:pt>
    <dgm:pt modelId="{01543A17-DE04-4CEB-B8E7-8DAE9939B139}" type="parTrans" cxnId="{CFE99878-6CC4-486D-8CF9-94CA29A3C11C}">
      <dgm:prSet/>
      <dgm:spPr/>
      <dgm:t>
        <a:bodyPr/>
        <a:lstStyle/>
        <a:p>
          <a:endParaRPr lang="en-US"/>
        </a:p>
      </dgm:t>
    </dgm:pt>
    <dgm:pt modelId="{70A2C9C7-481F-4A08-B5C1-6BBF2D6B3A00}" type="sibTrans" cxnId="{CFE99878-6CC4-486D-8CF9-94CA29A3C11C}">
      <dgm:prSet/>
      <dgm:spPr/>
      <dgm:t>
        <a:bodyPr/>
        <a:lstStyle/>
        <a:p>
          <a:endParaRPr lang="en-US"/>
        </a:p>
      </dgm:t>
    </dgm:pt>
    <dgm:pt modelId="{5E691A67-D204-4E7C-A336-6484D92D1586}" type="pres">
      <dgm:prSet presAssocID="{AB8D21FA-75EE-43BB-9745-A1EBE4B1CE87}" presName="root" presStyleCnt="0">
        <dgm:presLayoutVars>
          <dgm:dir/>
          <dgm:resizeHandles val="exact"/>
        </dgm:presLayoutVars>
      </dgm:prSet>
      <dgm:spPr/>
    </dgm:pt>
    <dgm:pt modelId="{9862C57A-38D8-4641-8A15-1C63FAD0B257}" type="pres">
      <dgm:prSet presAssocID="{A19CC26E-17CB-4B91-8F93-D53CA34085B5}" presName="compNode" presStyleCnt="0"/>
      <dgm:spPr/>
    </dgm:pt>
    <dgm:pt modelId="{2075E651-9EA3-4A4F-8BFE-9C768AE7EEC2}" type="pres">
      <dgm:prSet presAssocID="{A19CC26E-17CB-4B91-8F93-D53CA34085B5}" presName="bgRect" presStyleLbl="bgShp" presStyleIdx="0" presStyleCnt="4"/>
      <dgm:spPr/>
    </dgm:pt>
    <dgm:pt modelId="{751CE9C0-3646-4179-BBF8-A9AF511B42BF}" type="pres">
      <dgm:prSet presAssocID="{A19CC26E-17CB-4B91-8F93-D53CA34085B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9A4FA1B1-4CD9-4891-9295-FBAA4D9EEF02}" type="pres">
      <dgm:prSet presAssocID="{A19CC26E-17CB-4B91-8F93-D53CA34085B5}" presName="spaceRect" presStyleCnt="0"/>
      <dgm:spPr/>
    </dgm:pt>
    <dgm:pt modelId="{A69D737B-E636-493F-819A-7A72CB8D4E98}" type="pres">
      <dgm:prSet presAssocID="{A19CC26E-17CB-4B91-8F93-D53CA34085B5}" presName="parTx" presStyleLbl="revTx" presStyleIdx="0" presStyleCnt="4">
        <dgm:presLayoutVars>
          <dgm:chMax val="0"/>
          <dgm:chPref val="0"/>
        </dgm:presLayoutVars>
      </dgm:prSet>
      <dgm:spPr/>
    </dgm:pt>
    <dgm:pt modelId="{90161841-3D97-4B44-AB0C-9E2487AF60AD}" type="pres">
      <dgm:prSet presAssocID="{E5F2521D-AFAE-4065-9EA5-8B3C1D084EDB}" presName="sibTrans" presStyleCnt="0"/>
      <dgm:spPr/>
    </dgm:pt>
    <dgm:pt modelId="{EF44CB34-FA56-419D-8DEB-4BE99BB28C48}" type="pres">
      <dgm:prSet presAssocID="{A9BFA70F-A0E9-41AC-BB65-07CE1E82085F}" presName="compNode" presStyleCnt="0"/>
      <dgm:spPr/>
    </dgm:pt>
    <dgm:pt modelId="{D43DDCEB-91E7-498F-9AD2-626A71644714}" type="pres">
      <dgm:prSet presAssocID="{A9BFA70F-A0E9-41AC-BB65-07CE1E82085F}" presName="bgRect" presStyleLbl="bgShp" presStyleIdx="1" presStyleCnt="4"/>
      <dgm:spPr/>
    </dgm:pt>
    <dgm:pt modelId="{E9943B96-672A-4635-8CF8-DE9EA69F742D}" type="pres">
      <dgm:prSet presAssocID="{A9BFA70F-A0E9-41AC-BB65-07CE1E82085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ttle"/>
        </a:ext>
      </dgm:extLst>
    </dgm:pt>
    <dgm:pt modelId="{DA532426-F6E4-4C8A-9BD0-D1F937B2649F}" type="pres">
      <dgm:prSet presAssocID="{A9BFA70F-A0E9-41AC-BB65-07CE1E82085F}" presName="spaceRect" presStyleCnt="0"/>
      <dgm:spPr/>
    </dgm:pt>
    <dgm:pt modelId="{3B183CD1-C205-4D4C-B502-C03C668849C3}" type="pres">
      <dgm:prSet presAssocID="{A9BFA70F-A0E9-41AC-BB65-07CE1E82085F}" presName="parTx" presStyleLbl="revTx" presStyleIdx="1" presStyleCnt="4">
        <dgm:presLayoutVars>
          <dgm:chMax val="0"/>
          <dgm:chPref val="0"/>
        </dgm:presLayoutVars>
      </dgm:prSet>
      <dgm:spPr/>
    </dgm:pt>
    <dgm:pt modelId="{49143572-F40D-4E1D-AECC-46973C065568}" type="pres">
      <dgm:prSet presAssocID="{4D5BC457-4154-44E5-8075-5583E7920D66}" presName="sibTrans" presStyleCnt="0"/>
      <dgm:spPr/>
    </dgm:pt>
    <dgm:pt modelId="{81A1906B-B91A-4A30-AEEE-8BB817F09170}" type="pres">
      <dgm:prSet presAssocID="{9AACB5FC-DE9C-4DAD-8F72-F25940529E31}" presName="compNode" presStyleCnt="0"/>
      <dgm:spPr/>
    </dgm:pt>
    <dgm:pt modelId="{C6314297-9270-4497-A867-F2A7AD6D8923}" type="pres">
      <dgm:prSet presAssocID="{9AACB5FC-DE9C-4DAD-8F72-F25940529E31}" presName="bgRect" presStyleLbl="bgShp" presStyleIdx="2" presStyleCnt="4"/>
      <dgm:spPr/>
    </dgm:pt>
    <dgm:pt modelId="{6767A9D9-A9AF-4BD4-8058-C7206629F2A8}" type="pres">
      <dgm:prSet presAssocID="{9AACB5FC-DE9C-4DAD-8F72-F25940529E3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ckpack"/>
        </a:ext>
      </dgm:extLst>
    </dgm:pt>
    <dgm:pt modelId="{18F4004D-4C19-4C29-BF25-D607D2C75BD8}" type="pres">
      <dgm:prSet presAssocID="{9AACB5FC-DE9C-4DAD-8F72-F25940529E31}" presName="spaceRect" presStyleCnt="0"/>
      <dgm:spPr/>
    </dgm:pt>
    <dgm:pt modelId="{7B8CF8DA-1B1A-45C3-8B04-C99DF87E21B2}" type="pres">
      <dgm:prSet presAssocID="{9AACB5FC-DE9C-4DAD-8F72-F25940529E31}" presName="parTx" presStyleLbl="revTx" presStyleIdx="2" presStyleCnt="4">
        <dgm:presLayoutVars>
          <dgm:chMax val="0"/>
          <dgm:chPref val="0"/>
        </dgm:presLayoutVars>
      </dgm:prSet>
      <dgm:spPr/>
    </dgm:pt>
    <dgm:pt modelId="{599E90EB-AC9D-4CB8-91BC-10380D6FCCBC}" type="pres">
      <dgm:prSet presAssocID="{134BF4FA-1EC8-4C4D-AAFD-49413CB65F32}" presName="sibTrans" presStyleCnt="0"/>
      <dgm:spPr/>
    </dgm:pt>
    <dgm:pt modelId="{E3913537-E1D0-4DF8-A178-ED9F626E15CF}" type="pres">
      <dgm:prSet presAssocID="{835CCD6D-B1B7-4B80-BA69-C1ED242680BA}" presName="compNode" presStyleCnt="0"/>
      <dgm:spPr/>
    </dgm:pt>
    <dgm:pt modelId="{B123C453-A867-4F3F-AFBE-476E89AB19B5}" type="pres">
      <dgm:prSet presAssocID="{835CCD6D-B1B7-4B80-BA69-C1ED242680BA}" presName="bgRect" presStyleLbl="bgShp" presStyleIdx="3" presStyleCnt="4"/>
      <dgm:spPr/>
    </dgm:pt>
    <dgm:pt modelId="{351D82ED-AC90-4986-9E51-A0229A39D960}" type="pres">
      <dgm:prSet presAssocID="{835CCD6D-B1B7-4B80-BA69-C1ED242680B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8E65B56-A4E3-49CE-A9DA-0582894DB68F}" type="pres">
      <dgm:prSet presAssocID="{835CCD6D-B1B7-4B80-BA69-C1ED242680BA}" presName="spaceRect" presStyleCnt="0"/>
      <dgm:spPr/>
    </dgm:pt>
    <dgm:pt modelId="{6CD44EDB-4C66-48FE-B4A8-47370D839039}" type="pres">
      <dgm:prSet presAssocID="{835CCD6D-B1B7-4B80-BA69-C1ED242680B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AF22B1E-CF6E-4F35-80B5-37C2A17030ED}" srcId="{AB8D21FA-75EE-43BB-9745-A1EBE4B1CE87}" destId="{A9BFA70F-A0E9-41AC-BB65-07CE1E82085F}" srcOrd="1" destOrd="0" parTransId="{A3FB07BB-514E-49BC-B6E5-875E1B359C11}" sibTransId="{4D5BC457-4154-44E5-8075-5583E7920D66}"/>
    <dgm:cxn modelId="{CFE99878-6CC4-486D-8CF9-94CA29A3C11C}" srcId="{AB8D21FA-75EE-43BB-9745-A1EBE4B1CE87}" destId="{835CCD6D-B1B7-4B80-BA69-C1ED242680BA}" srcOrd="3" destOrd="0" parTransId="{01543A17-DE04-4CEB-B8E7-8DAE9939B139}" sibTransId="{70A2C9C7-481F-4A08-B5C1-6BBF2D6B3A00}"/>
    <dgm:cxn modelId="{56E7AE7C-8AFF-4874-9903-3FC41E2C26A2}" srcId="{AB8D21FA-75EE-43BB-9745-A1EBE4B1CE87}" destId="{9AACB5FC-DE9C-4DAD-8F72-F25940529E31}" srcOrd="2" destOrd="0" parTransId="{B0B6EDB4-8262-4EFB-BDE9-44ECB250A287}" sibTransId="{134BF4FA-1EC8-4C4D-AAFD-49413CB65F32}"/>
    <dgm:cxn modelId="{009C4E85-0EF9-42B5-A47E-3CF5D99CF4AE}" srcId="{AB8D21FA-75EE-43BB-9745-A1EBE4B1CE87}" destId="{A19CC26E-17CB-4B91-8F93-D53CA34085B5}" srcOrd="0" destOrd="0" parTransId="{7DA1A2BB-900E-4C3A-96B6-5E96C6D336D8}" sibTransId="{E5F2521D-AFAE-4065-9EA5-8B3C1D084EDB}"/>
    <dgm:cxn modelId="{66C7AF91-092E-4AB3-AC8B-1C247A32E815}" type="presOf" srcId="{AB8D21FA-75EE-43BB-9745-A1EBE4B1CE87}" destId="{5E691A67-D204-4E7C-A336-6484D92D1586}" srcOrd="0" destOrd="0" presId="urn:microsoft.com/office/officeart/2018/2/layout/IconVerticalSolidList"/>
    <dgm:cxn modelId="{4F7773AC-5BF2-494D-8ECC-5407448D2CFF}" type="presOf" srcId="{9AACB5FC-DE9C-4DAD-8F72-F25940529E31}" destId="{7B8CF8DA-1B1A-45C3-8B04-C99DF87E21B2}" srcOrd="0" destOrd="0" presId="urn:microsoft.com/office/officeart/2018/2/layout/IconVerticalSolidList"/>
    <dgm:cxn modelId="{93DC56BF-98F7-413C-9C65-D646CE905DA5}" type="presOf" srcId="{835CCD6D-B1B7-4B80-BA69-C1ED242680BA}" destId="{6CD44EDB-4C66-48FE-B4A8-47370D839039}" srcOrd="0" destOrd="0" presId="urn:microsoft.com/office/officeart/2018/2/layout/IconVerticalSolidList"/>
    <dgm:cxn modelId="{43842EC5-3544-457C-8146-A8F54E60BF67}" type="presOf" srcId="{A9BFA70F-A0E9-41AC-BB65-07CE1E82085F}" destId="{3B183CD1-C205-4D4C-B502-C03C668849C3}" srcOrd="0" destOrd="0" presId="urn:microsoft.com/office/officeart/2018/2/layout/IconVerticalSolidList"/>
    <dgm:cxn modelId="{F02CC8E2-D56B-40F5-90CC-3B0230210509}" type="presOf" srcId="{A19CC26E-17CB-4B91-8F93-D53CA34085B5}" destId="{A69D737B-E636-493F-819A-7A72CB8D4E98}" srcOrd="0" destOrd="0" presId="urn:microsoft.com/office/officeart/2018/2/layout/IconVerticalSolidList"/>
    <dgm:cxn modelId="{19900CBF-B057-43B3-8580-C6148E2683E5}" type="presParOf" srcId="{5E691A67-D204-4E7C-A336-6484D92D1586}" destId="{9862C57A-38D8-4641-8A15-1C63FAD0B257}" srcOrd="0" destOrd="0" presId="urn:microsoft.com/office/officeart/2018/2/layout/IconVerticalSolidList"/>
    <dgm:cxn modelId="{B15C3357-CB54-45B3-BCB9-5503F8B08C2F}" type="presParOf" srcId="{9862C57A-38D8-4641-8A15-1C63FAD0B257}" destId="{2075E651-9EA3-4A4F-8BFE-9C768AE7EEC2}" srcOrd="0" destOrd="0" presId="urn:microsoft.com/office/officeart/2018/2/layout/IconVerticalSolidList"/>
    <dgm:cxn modelId="{E0C32F36-364A-42E7-A81E-05954DD30852}" type="presParOf" srcId="{9862C57A-38D8-4641-8A15-1C63FAD0B257}" destId="{751CE9C0-3646-4179-BBF8-A9AF511B42BF}" srcOrd="1" destOrd="0" presId="urn:microsoft.com/office/officeart/2018/2/layout/IconVerticalSolidList"/>
    <dgm:cxn modelId="{180A5E22-6342-419E-820A-ECE3323B82B5}" type="presParOf" srcId="{9862C57A-38D8-4641-8A15-1C63FAD0B257}" destId="{9A4FA1B1-4CD9-4891-9295-FBAA4D9EEF02}" srcOrd="2" destOrd="0" presId="urn:microsoft.com/office/officeart/2018/2/layout/IconVerticalSolidList"/>
    <dgm:cxn modelId="{4103BF67-E2A2-4EE4-A1A9-F526B937960B}" type="presParOf" srcId="{9862C57A-38D8-4641-8A15-1C63FAD0B257}" destId="{A69D737B-E636-493F-819A-7A72CB8D4E98}" srcOrd="3" destOrd="0" presId="urn:microsoft.com/office/officeart/2018/2/layout/IconVerticalSolidList"/>
    <dgm:cxn modelId="{34FDB1AB-4CAB-45AC-9BE7-43AF5311F5C9}" type="presParOf" srcId="{5E691A67-D204-4E7C-A336-6484D92D1586}" destId="{90161841-3D97-4B44-AB0C-9E2487AF60AD}" srcOrd="1" destOrd="0" presId="urn:microsoft.com/office/officeart/2018/2/layout/IconVerticalSolidList"/>
    <dgm:cxn modelId="{52B50FDE-2438-4959-9C2B-4945F9FDE69A}" type="presParOf" srcId="{5E691A67-D204-4E7C-A336-6484D92D1586}" destId="{EF44CB34-FA56-419D-8DEB-4BE99BB28C48}" srcOrd="2" destOrd="0" presId="urn:microsoft.com/office/officeart/2018/2/layout/IconVerticalSolidList"/>
    <dgm:cxn modelId="{8B4985FB-3AC7-46A3-AE71-2AD7AB30051F}" type="presParOf" srcId="{EF44CB34-FA56-419D-8DEB-4BE99BB28C48}" destId="{D43DDCEB-91E7-498F-9AD2-626A71644714}" srcOrd="0" destOrd="0" presId="urn:microsoft.com/office/officeart/2018/2/layout/IconVerticalSolidList"/>
    <dgm:cxn modelId="{18ADE3F9-02A9-419C-97A1-1E68A66D7655}" type="presParOf" srcId="{EF44CB34-FA56-419D-8DEB-4BE99BB28C48}" destId="{E9943B96-672A-4635-8CF8-DE9EA69F742D}" srcOrd="1" destOrd="0" presId="urn:microsoft.com/office/officeart/2018/2/layout/IconVerticalSolidList"/>
    <dgm:cxn modelId="{1A394424-0D49-4B5C-B9A5-1A263162777B}" type="presParOf" srcId="{EF44CB34-FA56-419D-8DEB-4BE99BB28C48}" destId="{DA532426-F6E4-4C8A-9BD0-D1F937B2649F}" srcOrd="2" destOrd="0" presId="urn:microsoft.com/office/officeart/2018/2/layout/IconVerticalSolidList"/>
    <dgm:cxn modelId="{F4028806-C042-42AD-B493-A683590E304C}" type="presParOf" srcId="{EF44CB34-FA56-419D-8DEB-4BE99BB28C48}" destId="{3B183CD1-C205-4D4C-B502-C03C668849C3}" srcOrd="3" destOrd="0" presId="urn:microsoft.com/office/officeart/2018/2/layout/IconVerticalSolidList"/>
    <dgm:cxn modelId="{3EF5E50E-32A4-4CC0-A66E-E2EF9959F506}" type="presParOf" srcId="{5E691A67-D204-4E7C-A336-6484D92D1586}" destId="{49143572-F40D-4E1D-AECC-46973C065568}" srcOrd="3" destOrd="0" presId="urn:microsoft.com/office/officeart/2018/2/layout/IconVerticalSolidList"/>
    <dgm:cxn modelId="{E2972295-9314-49DE-B0AC-41BACAFCBD11}" type="presParOf" srcId="{5E691A67-D204-4E7C-A336-6484D92D1586}" destId="{81A1906B-B91A-4A30-AEEE-8BB817F09170}" srcOrd="4" destOrd="0" presId="urn:microsoft.com/office/officeart/2018/2/layout/IconVerticalSolidList"/>
    <dgm:cxn modelId="{3B90AC9C-0154-4B49-9BE0-8277E3A49DCF}" type="presParOf" srcId="{81A1906B-B91A-4A30-AEEE-8BB817F09170}" destId="{C6314297-9270-4497-A867-F2A7AD6D8923}" srcOrd="0" destOrd="0" presId="urn:microsoft.com/office/officeart/2018/2/layout/IconVerticalSolidList"/>
    <dgm:cxn modelId="{3217A8A5-6CC2-4A11-BFC4-FAE4BBA9528C}" type="presParOf" srcId="{81A1906B-B91A-4A30-AEEE-8BB817F09170}" destId="{6767A9D9-A9AF-4BD4-8058-C7206629F2A8}" srcOrd="1" destOrd="0" presId="urn:microsoft.com/office/officeart/2018/2/layout/IconVerticalSolidList"/>
    <dgm:cxn modelId="{3115E894-06A1-471A-BDD5-59C0471B8516}" type="presParOf" srcId="{81A1906B-B91A-4A30-AEEE-8BB817F09170}" destId="{18F4004D-4C19-4C29-BF25-D607D2C75BD8}" srcOrd="2" destOrd="0" presId="urn:microsoft.com/office/officeart/2018/2/layout/IconVerticalSolidList"/>
    <dgm:cxn modelId="{D8644852-0AE8-480B-8578-5BA2D25A6716}" type="presParOf" srcId="{81A1906B-B91A-4A30-AEEE-8BB817F09170}" destId="{7B8CF8DA-1B1A-45C3-8B04-C99DF87E21B2}" srcOrd="3" destOrd="0" presId="urn:microsoft.com/office/officeart/2018/2/layout/IconVerticalSolidList"/>
    <dgm:cxn modelId="{DE19CF8A-A84C-44BD-95E7-1F2C8B9E277D}" type="presParOf" srcId="{5E691A67-D204-4E7C-A336-6484D92D1586}" destId="{599E90EB-AC9D-4CB8-91BC-10380D6FCCBC}" srcOrd="5" destOrd="0" presId="urn:microsoft.com/office/officeart/2018/2/layout/IconVerticalSolidList"/>
    <dgm:cxn modelId="{AA4C5912-0670-4A50-9180-92FCF1996109}" type="presParOf" srcId="{5E691A67-D204-4E7C-A336-6484D92D1586}" destId="{E3913537-E1D0-4DF8-A178-ED9F626E15CF}" srcOrd="6" destOrd="0" presId="urn:microsoft.com/office/officeart/2018/2/layout/IconVerticalSolidList"/>
    <dgm:cxn modelId="{AC7C7BA1-6C25-44BA-B0E3-AAB1CCD40B84}" type="presParOf" srcId="{E3913537-E1D0-4DF8-A178-ED9F626E15CF}" destId="{B123C453-A867-4F3F-AFBE-476E89AB19B5}" srcOrd="0" destOrd="0" presId="urn:microsoft.com/office/officeart/2018/2/layout/IconVerticalSolidList"/>
    <dgm:cxn modelId="{EEE6939E-48C4-4D39-B462-483FA5A05D73}" type="presParOf" srcId="{E3913537-E1D0-4DF8-A178-ED9F626E15CF}" destId="{351D82ED-AC90-4986-9E51-A0229A39D960}" srcOrd="1" destOrd="0" presId="urn:microsoft.com/office/officeart/2018/2/layout/IconVerticalSolidList"/>
    <dgm:cxn modelId="{23993624-239C-4767-B675-A82041888925}" type="presParOf" srcId="{E3913537-E1D0-4DF8-A178-ED9F626E15CF}" destId="{88E65B56-A4E3-49CE-A9DA-0582894DB68F}" srcOrd="2" destOrd="0" presId="urn:microsoft.com/office/officeart/2018/2/layout/IconVerticalSolidList"/>
    <dgm:cxn modelId="{DE7994FC-8942-4190-9C62-63776030BFE5}" type="presParOf" srcId="{E3913537-E1D0-4DF8-A178-ED9F626E15CF}" destId="{6CD44EDB-4C66-48FE-B4A8-47370D83903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5E651-9EA3-4A4F-8BFE-9C768AE7EEC2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1CE9C0-3646-4179-BBF8-A9AF511B42BF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9D737B-E636-493F-819A-7A72CB8D4E98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We will provide children with everything that they need for lessons. They do not need to bring in their own pencil case.</a:t>
          </a:r>
          <a:r>
            <a:rPr lang="en-US" sz="2200" kern="1200">
              <a:latin typeface="Calibri Light" panose="020F0302020204030204"/>
            </a:rPr>
            <a:t> </a:t>
          </a:r>
          <a:endParaRPr lang="en-US" sz="2200" kern="1200"/>
        </a:p>
      </dsp:txBody>
      <dsp:txXfrm>
        <a:off x="1357965" y="2319"/>
        <a:ext cx="4887299" cy="1175727"/>
      </dsp:txXfrm>
    </dsp:sp>
    <dsp:sp modelId="{D43DDCEB-91E7-498F-9AD2-626A71644714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943B96-672A-4635-8CF8-DE9EA69F742D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83CD1-C205-4D4C-B502-C03C668849C3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Children should bring in a</a:t>
          </a:r>
          <a:r>
            <a:rPr lang="en-US" sz="2200" kern="1200">
              <a:latin typeface="Calibri Light" panose="020F0302020204030204"/>
            </a:rPr>
            <a:t> named </a:t>
          </a:r>
          <a:r>
            <a:rPr lang="en-US" sz="2200" kern="1200"/>
            <a:t>drinks bottle with </a:t>
          </a:r>
          <a:r>
            <a:rPr lang="en-US" sz="2200" b="1" kern="1200"/>
            <a:t>water</a:t>
          </a:r>
          <a:r>
            <a:rPr lang="en-US" sz="2200" kern="1200"/>
            <a:t>.</a:t>
          </a:r>
          <a:r>
            <a:rPr lang="en-US" sz="2200" kern="1200">
              <a:latin typeface="Calibri Light" panose="020F0302020204030204"/>
            </a:rPr>
            <a:t> </a:t>
          </a:r>
          <a:endParaRPr lang="en-US" sz="2200" kern="1200"/>
        </a:p>
      </dsp:txBody>
      <dsp:txXfrm>
        <a:off x="1357965" y="1471979"/>
        <a:ext cx="4887299" cy="1175727"/>
      </dsp:txXfrm>
    </dsp:sp>
    <dsp:sp modelId="{C6314297-9270-4497-A867-F2A7AD6D8923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7A9D9-A9AF-4BD4-8058-C7206629F2A8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CF8DA-1B1A-45C3-8B04-C99DF87E21B2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Children should bring a coat to school everyday.</a:t>
          </a:r>
        </a:p>
      </dsp:txBody>
      <dsp:txXfrm>
        <a:off x="1357965" y="2941639"/>
        <a:ext cx="4887299" cy="1175727"/>
      </dsp:txXfrm>
    </dsp:sp>
    <dsp:sp modelId="{B123C453-A867-4F3F-AFBE-476E89AB19B5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1D82ED-AC90-4986-9E51-A0229A39D960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44EDB-4C66-48FE-B4A8-47370D839039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Children should come to school dressed in a PE kit on the days they have PE.</a:t>
          </a:r>
          <a:r>
            <a:rPr lang="en-US" sz="2200" kern="1200">
              <a:latin typeface="Calibri Light" panose="020F0302020204030204"/>
            </a:rPr>
            <a:t> </a:t>
          </a:r>
          <a:endParaRPr lang="en-US" sz="2200" kern="1200"/>
        </a:p>
      </dsp:txBody>
      <dsp:txXfrm>
        <a:off x="1357965" y="4411299"/>
        <a:ext cx="4887299" cy="11757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F197B-C0BD-4AB4-9641-3BFE96C6444F}" type="datetimeFigureOut">
              <a:t>7/9/2026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32041-CD25-4D6A-8A12-FF4652F603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900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PH + 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018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PH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619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PH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8249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PH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1070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JL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125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JL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506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3172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3015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8209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448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7895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JL / JW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432041-CD25-4D6A-8A12-FF4652F603BD}" type="slidenum"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602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95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353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95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9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912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78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406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468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8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473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622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19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intpaulsschool.org.uk/school-unifor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clipart&#10;&#10;Description automatically generated">
            <a:extLst>
              <a:ext uri="{FF2B5EF4-FFF2-40B4-BE49-F238E27FC236}">
                <a16:creationId xmlns:a16="http://schemas.microsoft.com/office/drawing/2014/main" id="{84AB8647-F4ED-2807-F08B-D6CA6F792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303" y="1372745"/>
            <a:ext cx="9613397" cy="1706376"/>
          </a:xfrm>
          <a:prstGeom prst="rect">
            <a:avLst/>
          </a:prstGeom>
        </p:spPr>
      </p:pic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89304" y="3429000"/>
            <a:ext cx="8921672" cy="171330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Welcome to Year 5 &amp; 6 </a:t>
            </a:r>
            <a:br>
              <a:rPr lang="en-US" sz="5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5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(Upper Key Stage 2)</a:t>
            </a:r>
          </a:p>
        </p:txBody>
      </p:sp>
      <p:pic>
        <p:nvPicPr>
          <p:cNvPr id="6" name="Picture 5"/>
          <p:cNvPicPr/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3587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altLang="en-US" sz="5400" u="sng"/>
              <a:t>Upper Key Stage 2 Staff:</a:t>
            </a:r>
          </a:p>
        </p:txBody>
      </p:sp>
      <p:sp>
        <p:nvSpPr>
          <p:cNvPr id="308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045" y="1893864"/>
            <a:ext cx="7412562" cy="478722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r>
              <a:rPr lang="en-GB" sz="2000" u="sng"/>
              <a:t>UKS2 Teaching Staff</a:t>
            </a:r>
            <a:endParaRPr lang="en-GB" sz="2000" u="sng">
              <a:ea typeface="Calibri"/>
              <a:cs typeface="Calibri"/>
            </a:endParaRPr>
          </a:p>
          <a:p>
            <a:pPr eaLnBrk="1" hangingPunct="1">
              <a:defRPr/>
            </a:pPr>
            <a:r>
              <a:rPr lang="en-GB" sz="2000" b="1"/>
              <a:t>5/6A:</a:t>
            </a:r>
            <a:r>
              <a:rPr lang="en-GB" sz="2000"/>
              <a:t> Mrs Williams (Mon-Wed) &amp; Mrs Crow (Thurs/Fri)</a:t>
            </a:r>
            <a:endParaRPr lang="en-GB" sz="2000">
              <a:ea typeface="Calibri"/>
              <a:cs typeface="Calibri"/>
            </a:endParaRPr>
          </a:p>
          <a:p>
            <a:pPr>
              <a:defRPr/>
            </a:pPr>
            <a:r>
              <a:rPr lang="en-GB" sz="2000" b="1"/>
              <a:t>5/6B:</a:t>
            </a:r>
            <a:r>
              <a:rPr lang="en-GB" sz="2000"/>
              <a:t> Mrs Lee</a:t>
            </a:r>
            <a:endParaRPr lang="en-GB" sz="2000">
              <a:ea typeface="Calibri"/>
              <a:cs typeface="Calibri"/>
            </a:endParaRPr>
          </a:p>
          <a:p>
            <a:pPr>
              <a:defRPr/>
            </a:pPr>
            <a:r>
              <a:rPr lang="en-GB" sz="2000" b="1"/>
              <a:t>5/6C: </a:t>
            </a:r>
            <a:r>
              <a:rPr lang="en-GB" sz="2000"/>
              <a:t> Mr Filby</a:t>
            </a:r>
            <a:endParaRPr lang="en-GB" sz="2000">
              <a:ea typeface="Calibri"/>
              <a:cs typeface="Calibri"/>
            </a:endParaRPr>
          </a:p>
          <a:p>
            <a:pPr>
              <a:defRPr/>
            </a:pPr>
            <a:endParaRPr lang="en-GB" sz="2000" u="sng">
              <a:ea typeface="Calibri"/>
              <a:cs typeface="Calibri"/>
            </a:endParaRPr>
          </a:p>
          <a:p>
            <a:pPr marL="0" indent="0">
              <a:buNone/>
              <a:defRPr/>
            </a:pPr>
            <a:r>
              <a:rPr lang="en-GB" sz="2000" u="sng">
                <a:ea typeface="Calibri"/>
                <a:cs typeface="Calibri"/>
              </a:rPr>
              <a:t>PPA Cover (Wednesday Afternoon)</a:t>
            </a:r>
          </a:p>
          <a:p>
            <a:pPr>
              <a:defRPr/>
            </a:pPr>
            <a:r>
              <a:rPr lang="en-GB" sz="2000">
                <a:ea typeface="Calibri"/>
                <a:cs typeface="Calibri"/>
              </a:rPr>
              <a:t>French – Mrs Crow</a:t>
            </a:r>
          </a:p>
          <a:p>
            <a:pPr>
              <a:defRPr/>
            </a:pPr>
            <a:r>
              <a:rPr lang="en-GB" sz="2000">
                <a:ea typeface="Calibri"/>
                <a:cs typeface="Calibri"/>
              </a:rPr>
              <a:t>PE – Mr Barnes</a:t>
            </a:r>
          </a:p>
          <a:p>
            <a:pPr>
              <a:defRPr/>
            </a:pPr>
            <a:r>
              <a:rPr lang="en-GB" sz="2000">
                <a:ea typeface="Calibri"/>
                <a:cs typeface="Calibri"/>
              </a:rPr>
              <a:t>Music – Mrs Mottram</a:t>
            </a:r>
          </a:p>
          <a:p>
            <a:pPr marL="0" indent="0">
              <a:buNone/>
              <a:defRPr/>
            </a:pPr>
            <a:endParaRPr lang="en-GB" sz="2000">
              <a:ea typeface="Calibri"/>
              <a:cs typeface="Calibri"/>
            </a:endParaRPr>
          </a:p>
          <a:p>
            <a:pPr marL="0" indent="0">
              <a:buNone/>
              <a:defRPr/>
            </a:pPr>
            <a:r>
              <a:rPr lang="en-GB" sz="2000" u="sng">
                <a:ea typeface="Calibri"/>
                <a:cs typeface="Calibri"/>
              </a:rPr>
              <a:t>Forest School</a:t>
            </a:r>
          </a:p>
          <a:p>
            <a:pPr>
              <a:defRPr/>
            </a:pPr>
            <a:r>
              <a:rPr lang="en-GB" sz="2000">
                <a:ea typeface="Calibri"/>
                <a:cs typeface="Calibri"/>
              </a:rPr>
              <a:t>Mrs Berte</a:t>
            </a:r>
          </a:p>
          <a:p>
            <a:pPr>
              <a:defRPr/>
            </a:pPr>
            <a:endParaRPr lang="en-GB" sz="2200">
              <a:ea typeface="Calibri"/>
              <a:cs typeface="Calibri"/>
            </a:endParaRPr>
          </a:p>
          <a:p>
            <a:pPr>
              <a:defRPr/>
            </a:pPr>
            <a:endParaRPr lang="en-GB" sz="2200">
              <a:ea typeface="Calibri"/>
              <a:cs typeface="Calibri"/>
            </a:endParaRPr>
          </a:p>
          <a:p>
            <a:pPr>
              <a:defRPr/>
            </a:pPr>
            <a:endParaRPr lang="en-GB" sz="2200">
              <a:ea typeface="Calibri"/>
              <a:cs typeface="Calibri"/>
            </a:endParaRPr>
          </a:p>
          <a:p>
            <a:pPr marL="0" indent="0">
              <a:buNone/>
              <a:defRPr/>
            </a:pPr>
            <a:endParaRPr lang="en-GB" sz="2200">
              <a:ea typeface="Calibri"/>
              <a:cs typeface="Calibri"/>
            </a:endParaRPr>
          </a:p>
          <a:p>
            <a:pPr marL="0" indent="0">
              <a:buNone/>
              <a:defRPr/>
            </a:pPr>
            <a:endParaRPr lang="en-GB" sz="2200">
              <a:ea typeface="Calibri"/>
              <a:cs typeface="Calibri"/>
            </a:endParaRPr>
          </a:p>
        </p:txBody>
      </p:sp>
      <p:pic>
        <p:nvPicPr>
          <p:cNvPr id="6" name="Picture 6" descr="A picture containing text, clock, doll&#10;&#10;Description automatically generated">
            <a:extLst>
              <a:ext uri="{FF2B5EF4-FFF2-40B4-BE49-F238E27FC236}">
                <a16:creationId xmlns:a16="http://schemas.microsoft.com/office/drawing/2014/main" id="{BE5DD77F-411B-ECAC-C838-6280C24FF5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37" r="1955" b="-3"/>
          <a:stretch/>
        </p:blipFill>
        <p:spPr>
          <a:xfrm>
            <a:off x="9072988" y="262846"/>
            <a:ext cx="2819631" cy="298945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763C905-929D-C695-3910-86313E40F433}"/>
              </a:ext>
            </a:extLst>
          </p:cNvPr>
          <p:cNvSpPr txBox="1"/>
          <p:nvPr/>
        </p:nvSpPr>
        <p:spPr>
          <a:xfrm>
            <a:off x="7656253" y="3429999"/>
            <a:ext cx="4924096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u="sng">
                <a:cs typeface="Calibri" panose="020F0502020204030204"/>
              </a:rPr>
              <a:t>Our brilliant teaching assistants: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err="1"/>
              <a:t>Mrs</a:t>
            </a:r>
            <a:r>
              <a:rPr lang="en-US" sz="2400" dirty="0"/>
              <a:t> Seymour</a:t>
            </a:r>
            <a:endParaRPr lang="en-US" sz="2400" dirty="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/>
              <a:t>Miss Curran</a:t>
            </a:r>
            <a:endParaRPr lang="en-US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err="1">
                <a:ea typeface="Calibri"/>
                <a:cs typeface="Calibri"/>
              </a:rPr>
              <a:t>Mr</a:t>
            </a:r>
            <a:r>
              <a:rPr lang="en-US" sz="2400" dirty="0">
                <a:ea typeface="Calibri"/>
                <a:cs typeface="Calibri"/>
              </a:rPr>
              <a:t> Turner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ea typeface="Calibri"/>
                <a:cs typeface="Calibri"/>
              </a:rPr>
              <a:t>Miss </a:t>
            </a:r>
            <a:r>
              <a:rPr lang="en-US" sz="2400" dirty="0" err="1">
                <a:ea typeface="Calibri"/>
                <a:cs typeface="Calibri"/>
              </a:rPr>
              <a:t>Willshee</a:t>
            </a:r>
          </a:p>
          <a:p>
            <a:pPr marL="342900" indent="-342900">
              <a:buFont typeface="Arial"/>
              <a:buChar char="•"/>
            </a:pPr>
            <a:endParaRPr lang="en-US" sz="24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894789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2" name="Rectangle 11271">
            <a:extLst>
              <a:ext uri="{FF2B5EF4-FFF2-40B4-BE49-F238E27FC236}">
                <a16:creationId xmlns:a16="http://schemas.microsoft.com/office/drawing/2014/main" id="{8B3A2D1A-45FC-4F95-B150-1C13EF2F6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74" name="Rectangle 11273">
            <a:extLst>
              <a:ext uri="{FF2B5EF4-FFF2-40B4-BE49-F238E27FC236}">
                <a16:creationId xmlns:a16="http://schemas.microsoft.com/office/drawing/2014/main" id="{F3768FD5-DD7A-43C7-8DEA-1F5DB3CB5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71816" y="3156623"/>
            <a:ext cx="4337858" cy="2398713"/>
          </a:xfrm>
        </p:spPr>
        <p:txBody>
          <a:bodyPr>
            <a:normAutofit/>
          </a:bodyPr>
          <a:lstStyle/>
          <a:p>
            <a:pPr algn="ctr"/>
            <a:r>
              <a:rPr lang="en-GB" altLang="en-US" sz="6600" u="sng"/>
              <a:t>School Uniform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144000" y="3588510"/>
            <a:ext cx="7075090" cy="224124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altLang="en-US"/>
              <a:t>It is important that children come to school in the correct uniform. This is detailed in the school uniform policy. 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3"/>
              </a:rPr>
              <a:t>https://www.saintpaulsschool.org.uk/school-uniform/</a:t>
            </a:r>
          </a:p>
          <a:p>
            <a:pPr marL="0" indent="0">
              <a:buNone/>
            </a:pPr>
            <a:endParaRPr lang="en-GB" altLang="en-US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4" descr="A picture containing text, grass, outdoor&#10;&#10;Description automatically generated">
            <a:extLst>
              <a:ext uri="{FF2B5EF4-FFF2-40B4-BE49-F238E27FC236}">
                <a16:creationId xmlns:a16="http://schemas.microsoft.com/office/drawing/2014/main" id="{ACF350CC-90FC-A1DD-8CF1-8B533627A0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780" y="72260"/>
            <a:ext cx="11543763" cy="330057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8E9091-46AF-C022-82EC-930AD85DFC22}"/>
              </a:ext>
            </a:extLst>
          </p:cNvPr>
          <p:cNvSpPr txBox="1"/>
          <p:nvPr/>
        </p:nvSpPr>
        <p:spPr>
          <a:xfrm rot="-1320000">
            <a:off x="1290801" y="3708180"/>
            <a:ext cx="10116206" cy="646331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>
                <a:solidFill>
                  <a:schemeClr val="bg1"/>
                </a:solidFill>
                <a:ea typeface="Calibri"/>
                <a:cs typeface="Calibri"/>
              </a:rPr>
              <a:t>PLEASE NAME ALL ITEMS of CLOTHING &amp; PROPERTY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9338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0" name="Rectangle 8199">
            <a:extLst>
              <a:ext uri="{FF2B5EF4-FFF2-40B4-BE49-F238E27FC236}">
                <a16:creationId xmlns:a16="http://schemas.microsoft.com/office/drawing/2014/main" id="{84DF55BE-B4AB-4BA1-BDE1-E9F7FB3F1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421" y="592130"/>
            <a:ext cx="4733174" cy="778121"/>
          </a:xfrm>
        </p:spPr>
        <p:txBody>
          <a:bodyPr>
            <a:normAutofit fontScale="90000"/>
          </a:bodyPr>
          <a:lstStyle/>
          <a:p>
            <a:r>
              <a:rPr lang="en-US" altLang="en-US" sz="4000" u="sng"/>
              <a:t>P.E: 2 sessions per week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8960" y="3250396"/>
            <a:ext cx="6769553" cy="25081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altLang="en-US" sz="3600" u="sng">
                <a:ea typeface="Calibri"/>
                <a:cs typeface="Calibri"/>
              </a:rPr>
              <a:t>PE Kit – wear to school</a:t>
            </a:r>
            <a:endParaRPr lang="en-US" altLang="en-US" sz="3600" u="sng"/>
          </a:p>
          <a:p>
            <a:r>
              <a:rPr lang="en-US" altLang="en-US" sz="2400"/>
              <a:t>a plain top in their house </a:t>
            </a:r>
            <a:r>
              <a:rPr lang="en-US" altLang="en-US" sz="2400" err="1"/>
              <a:t>colour</a:t>
            </a:r>
            <a:r>
              <a:rPr lang="en-US" altLang="en-US" sz="2400"/>
              <a:t> </a:t>
            </a:r>
            <a:endParaRPr lang="en-US" altLang="en-US" sz="2400">
              <a:ea typeface="Calibri"/>
              <a:cs typeface="Calibri"/>
            </a:endParaRPr>
          </a:p>
          <a:p>
            <a:r>
              <a:rPr lang="en-US" altLang="en-US" sz="2400"/>
              <a:t>Black shorts/leggings/joggers</a:t>
            </a:r>
            <a:endParaRPr lang="en-US" altLang="en-US" sz="2400">
              <a:ea typeface="Calibri"/>
              <a:cs typeface="Calibri"/>
            </a:endParaRPr>
          </a:p>
          <a:p>
            <a:r>
              <a:rPr lang="en-US" altLang="en-US" sz="2400">
                <a:ea typeface="Calibri"/>
                <a:cs typeface="Calibri"/>
              </a:rPr>
              <a:t>Trainers</a:t>
            </a:r>
          </a:p>
          <a:p>
            <a:r>
              <a:rPr lang="en-US" altLang="en-US" b="1">
                <a:ea typeface="Calibri"/>
                <a:cs typeface="Calibri"/>
              </a:rPr>
              <a:t>School jumper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1179" y="188503"/>
            <a:ext cx="6111530" cy="1935838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A50B4428-33CF-42C5-80C4-6DB4AB7F34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578" y="2580503"/>
            <a:ext cx="4609309" cy="3467064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D354FEF9-7EA1-16DF-654C-66F39534634C}"/>
              </a:ext>
            </a:extLst>
          </p:cNvPr>
          <p:cNvSpPr txBox="1">
            <a:spLocks noChangeArrowheads="1"/>
          </p:cNvSpPr>
          <p:nvPr/>
        </p:nvSpPr>
        <p:spPr>
          <a:xfrm>
            <a:off x="333705" y="1458383"/>
            <a:ext cx="4063140" cy="150965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20B0604020202020204" pitchFamily="34" charset="0"/>
              <a:buChar char="Ø"/>
            </a:pPr>
            <a:r>
              <a:rPr lang="en-US" altLang="en-US"/>
              <a:t>Wednesday (</a:t>
            </a:r>
            <a:r>
              <a:rPr lang="en-US" altLang="en-US" err="1"/>
              <a:t>Mr</a:t>
            </a:r>
            <a:r>
              <a:rPr lang="en-US" altLang="en-US"/>
              <a:t> Barnes) - unless swimming</a:t>
            </a:r>
            <a:endParaRPr lang="en-US"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/>
              <a:t>Thursday morning  or Friday afternoons</a:t>
            </a:r>
            <a:endParaRPr lang="en-US" altLang="en-US"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CE29E6-6042-643C-A877-E1566E99D547}"/>
              </a:ext>
            </a:extLst>
          </p:cNvPr>
          <p:cNvSpPr txBox="1"/>
          <p:nvPr/>
        </p:nvSpPr>
        <p:spPr>
          <a:xfrm rot="-1320000">
            <a:off x="765284" y="3235214"/>
            <a:ext cx="10116206" cy="646331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>
                <a:solidFill>
                  <a:schemeClr val="bg1"/>
                </a:solidFill>
                <a:ea typeface="Calibri"/>
                <a:cs typeface="Calibri"/>
              </a:rPr>
              <a:t>PLEASE NAME ALL ITEMS of CLOTHING &amp; PROPERTY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6836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4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6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C75482-13AA-3B26-6BDC-632120959047}"/>
              </a:ext>
            </a:extLst>
          </p:cNvPr>
          <p:cNvSpPr txBox="1"/>
          <p:nvPr/>
        </p:nvSpPr>
        <p:spPr>
          <a:xfrm>
            <a:off x="249375" y="2314229"/>
            <a:ext cx="4846208" cy="403358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/>
              <a:t>A great source of information:</a:t>
            </a:r>
            <a:endParaRPr lang="en-US" sz="240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/>
              <a:t>PE Days</a:t>
            </a:r>
            <a:endParaRPr lang="en-US" sz="240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/>
              <a:t>Homework expectations</a:t>
            </a:r>
            <a:endParaRPr lang="en-US" sz="240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/>
              <a:t>Timetable</a:t>
            </a:r>
            <a:endParaRPr lang="en-US" sz="240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/>
              <a:t>½ termly overviews of learning</a:t>
            </a:r>
            <a:endParaRPr lang="en-US" sz="240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/>
              <a:t>Important dates</a:t>
            </a:r>
            <a:endParaRPr lang="en-US" sz="240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/>
              <a:t>Notices</a:t>
            </a:r>
            <a:endParaRPr lang="en-US" sz="240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/>
              <a:t>Email addresses</a:t>
            </a:r>
            <a:endParaRPr lang="en-US" sz="2400">
              <a:cs typeface="Calibri"/>
            </a:endParaRPr>
          </a:p>
        </p:txBody>
      </p:sp>
      <p:sp>
        <p:nvSpPr>
          <p:cNvPr id="18" name="Rectangle 20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82E5CA-EA52-8C3D-F9FD-C21983544BEC}"/>
              </a:ext>
            </a:extLst>
          </p:cNvPr>
          <p:cNvSpPr txBox="1"/>
          <p:nvPr/>
        </p:nvSpPr>
        <p:spPr>
          <a:xfrm>
            <a:off x="9278663" y="2019957"/>
            <a:ext cx="2709698" cy="38264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726C18-F99D-EA71-6832-28C1B06EA1AF}"/>
              </a:ext>
            </a:extLst>
          </p:cNvPr>
          <p:cNvPicPr/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0906059" y="173008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49B8341-6D56-53B1-E71D-2F34737A2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Class Pages</a:t>
            </a:r>
            <a:endParaRPr lang="en-GB"/>
          </a:p>
        </p:txBody>
      </p:sp>
      <p:pic>
        <p:nvPicPr>
          <p:cNvPr id="11" name="Picture 10" descr="A screenshot of a school website&#10;&#10;AI-generated content may be incorrect.">
            <a:extLst>
              <a:ext uri="{FF2B5EF4-FFF2-40B4-BE49-F238E27FC236}">
                <a16:creationId xmlns:a16="http://schemas.microsoft.com/office/drawing/2014/main" id="{4E3C7FC5-B09D-8F0D-427E-6F5255FBFD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199" y="2418934"/>
            <a:ext cx="6669315" cy="30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82679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3" name="Rectangle 6152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altLang="en-US" sz="7400"/>
              <a:t>What will my child need to bring to school? </a:t>
            </a:r>
          </a:p>
        </p:txBody>
      </p:sp>
      <p:cxnSp>
        <p:nvCxnSpPr>
          <p:cNvPr id="6155" name="Straight Connector 6154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/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577" y="54767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6149" name="Rectangle 3">
            <a:extLst>
              <a:ext uri="{FF2B5EF4-FFF2-40B4-BE49-F238E27FC236}">
                <a16:creationId xmlns:a16="http://schemas.microsoft.com/office/drawing/2014/main" id="{379318AB-A14E-E83E-6C5B-424C877B39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9686933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57076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417733" y="-389704"/>
            <a:ext cx="5291663" cy="1628775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US" altLang="en-US" sz="4000" u="sng"/>
              <a:t>Swimming</a:t>
            </a:r>
          </a:p>
        </p:txBody>
      </p:sp>
      <p:pic>
        <p:nvPicPr>
          <p:cNvPr id="1026" name="Picture 2" descr="Lack of lifeguards at newly renovated pool getting swimmers in a splash -  The Leamington Observ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8" r="25794" b="1"/>
          <a:stretch/>
        </p:blipFill>
        <p:spPr bwMode="auto"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38906" y="1327095"/>
            <a:ext cx="5291663" cy="5434504"/>
          </a:xfrm>
        </p:spPr>
        <p:txBody>
          <a:bodyPr vert="horz" lIns="91440" tIns="45720" rIns="91440" bIns="45720" rtlCol="0" anchor="t">
            <a:noAutofit/>
          </a:bodyPr>
          <a:lstStyle/>
          <a:p>
            <a:pPr eaLnBrk="1" hangingPunct="1"/>
            <a:r>
              <a:rPr lang="en-US" altLang="en-US"/>
              <a:t>Each class gets 2 blocks of swimming sessions across the year.</a:t>
            </a:r>
            <a:endParaRPr lang="en-US" altLang="en-US">
              <a:ea typeface="Calibri"/>
              <a:cs typeface="Calibri"/>
            </a:endParaRPr>
          </a:p>
          <a:p>
            <a:pPr eaLnBrk="1" hangingPunct="1"/>
            <a:r>
              <a:rPr lang="en-US" altLang="en-US"/>
              <a:t>Year 5/6 classes swim on a Thursday.</a:t>
            </a:r>
            <a:endParaRPr lang="en-US" altLang="en-US">
              <a:ea typeface="Calibri"/>
              <a:cs typeface="Calibri"/>
            </a:endParaRPr>
          </a:p>
          <a:p>
            <a:pPr eaLnBrk="1" hangingPunct="1"/>
            <a:r>
              <a:rPr lang="en-US" altLang="en-US"/>
              <a:t>Your child will need to be dropped off at Newbold Comyn swimming pool by 08:45 or meet their teacher at school at 08:30 to walk with them to the pool.</a:t>
            </a:r>
            <a:endParaRPr lang="en-US" altLang="en-US">
              <a:ea typeface="Calibri"/>
              <a:cs typeface="Calibri"/>
            </a:endParaRPr>
          </a:p>
          <a:p>
            <a:pPr eaLnBrk="1" hangingPunct="1"/>
            <a:r>
              <a:rPr lang="en-US" altLang="en-US"/>
              <a:t>Children will need a towel, goggles and a swimming cap if they have long hair.</a:t>
            </a:r>
            <a:endParaRPr lang="en-US" altLang="en-US" sz="2000">
              <a:ea typeface="Calibri"/>
              <a:cs typeface="Calibri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037439" y="94181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1967552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altLang="en-US" sz="5400" u="sng"/>
              <a:t>Teaching in Upper Key Stage 2</a:t>
            </a:r>
            <a:endParaRPr lang="en-US" altLang="en-US" sz="5400"/>
          </a:p>
        </p:txBody>
      </p:sp>
      <p:sp>
        <p:nvSpPr>
          <p:cNvPr id="4105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287" y="2071316"/>
            <a:ext cx="7344171" cy="411917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GB" sz="2000">
                <a:ea typeface="Calibri"/>
                <a:cs typeface="Calibri"/>
              </a:rPr>
              <a:t>On the first day we will stay in our classes to allow children to settle </a:t>
            </a:r>
            <a:r>
              <a:rPr lang="en-GB" sz="2000" dirty="0">
                <a:ea typeface="Calibri"/>
                <a:cs typeface="Calibri"/>
              </a:rPr>
              <a:t>and get to know their teachers and peers.</a:t>
            </a:r>
            <a:endParaRPr lang="en-US" sz="20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  <a:defRPr/>
            </a:pPr>
            <a:r>
              <a:rPr lang="en-GB" sz="2000">
                <a:ea typeface="Calibri"/>
                <a:cs typeface="Calibri"/>
              </a:rPr>
              <a:t>After that:</a:t>
            </a:r>
          </a:p>
          <a:p>
            <a:pPr marL="0" indent="0">
              <a:buNone/>
              <a:defRPr/>
            </a:pPr>
            <a:r>
              <a:rPr lang="en-GB" sz="2000" b="1">
                <a:ea typeface="Calibri"/>
                <a:cs typeface="Calibri"/>
              </a:rPr>
              <a:t>Register in their Registration class </a:t>
            </a:r>
            <a:r>
              <a:rPr lang="en-GB" sz="2100" b="1">
                <a:ea typeface="Calibri"/>
                <a:cs typeface="Calibri"/>
              </a:rPr>
              <a:t> (5/6A, 5/6B &amp; 5/6C)</a:t>
            </a:r>
            <a:endParaRPr lang="en-GB" sz="2100">
              <a:ea typeface="Calibri"/>
              <a:cs typeface="Calibri"/>
            </a:endParaRPr>
          </a:p>
          <a:p>
            <a:pPr marL="0" indent="0">
              <a:buNone/>
              <a:defRPr/>
            </a:pPr>
            <a:r>
              <a:rPr lang="en-GB" sz="2000" b="1"/>
              <a:t>AM – Children move into morning classes</a:t>
            </a:r>
            <a:endParaRPr lang="en-GB" sz="2000" b="1"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  <a:defRPr/>
            </a:pPr>
            <a:r>
              <a:rPr lang="en-GB" sz="2000">
                <a:cs typeface="Calibri" panose="020F0502020204030204"/>
              </a:rPr>
              <a:t>Maths</a:t>
            </a:r>
            <a:endParaRPr lang="en-GB" sz="2000">
              <a:ea typeface="Calibri"/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  <a:defRPr/>
            </a:pPr>
            <a:r>
              <a:rPr lang="en-GB" sz="2000"/>
              <a:t>Shared reading</a:t>
            </a:r>
            <a:endParaRPr lang="en-GB" sz="2000">
              <a:ea typeface="Calibri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  <a:defRPr/>
            </a:pPr>
            <a:r>
              <a:rPr lang="en-GB" sz="2000"/>
              <a:t>Spellings</a:t>
            </a:r>
            <a:endParaRPr lang="en-GB" sz="2000">
              <a:ea typeface="Calibri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  <a:defRPr/>
            </a:pPr>
            <a:r>
              <a:rPr lang="en-GB" sz="2000"/>
              <a:t>English</a:t>
            </a:r>
            <a:endParaRPr lang="en-GB" sz="2000">
              <a:cs typeface="Calibri"/>
            </a:endParaRPr>
          </a:p>
          <a:p>
            <a:pPr marL="0" indent="0">
              <a:buNone/>
              <a:defRPr/>
            </a:pPr>
            <a:r>
              <a:rPr lang="en-GB" sz="2000" b="1"/>
              <a:t>PM – Children return to their registration class (5/6A, 5/6B &amp; 5/6C)</a:t>
            </a:r>
            <a:endParaRPr lang="en-GB" sz="2000" b="1"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  <a:defRPr/>
            </a:pPr>
            <a:r>
              <a:rPr lang="en-GB" sz="2000"/>
              <a:t>A range of subjects such as art, music, history, geography, DT, PE, computing and science</a:t>
            </a:r>
          </a:p>
          <a:p>
            <a:pPr marL="0" indent="0">
              <a:buNone/>
              <a:defRPr/>
            </a:pPr>
            <a:endParaRPr lang="en-GB" sz="2000" dirty="0">
              <a:ea typeface="Calibri"/>
              <a:cs typeface="Calibri" panose="020F0502020204030204"/>
            </a:endParaRPr>
          </a:p>
        </p:txBody>
      </p:sp>
      <p:pic>
        <p:nvPicPr>
          <p:cNvPr id="2" name="Picture 4" descr="A picture containing text, queen, vector graphics&#10;&#10;Description automatically generated">
            <a:extLst>
              <a:ext uri="{FF2B5EF4-FFF2-40B4-BE49-F238E27FC236}">
                <a16:creationId xmlns:a16="http://schemas.microsoft.com/office/drawing/2014/main" id="{BC5FD203-E36A-93B7-D1D3-4BFC24091D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2" r="1580" b="-3"/>
          <a:stretch/>
        </p:blipFill>
        <p:spPr>
          <a:xfrm>
            <a:off x="7623106" y="1883770"/>
            <a:ext cx="4519132" cy="4727131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0906059" y="173008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96300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06" name="Rectangle 7205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08" name="Rectangle 7207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9" descr="A collage of books&#10;&#10;Description automatically generated">
            <a:extLst>
              <a:ext uri="{FF2B5EF4-FFF2-40B4-BE49-F238E27FC236}">
                <a16:creationId xmlns:a16="http://schemas.microsoft.com/office/drawing/2014/main" id="{2D9FB5AD-D728-21F1-125D-77754CFFB0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17" r="2516" b="-1"/>
          <a:stretch/>
        </p:blipFill>
        <p:spPr>
          <a:xfrm>
            <a:off x="279143" y="299508"/>
            <a:ext cx="5221625" cy="3010397"/>
          </a:xfrm>
          <a:prstGeom prst="rect">
            <a:avLst/>
          </a:prstGeom>
        </p:spPr>
      </p:pic>
      <p:pic>
        <p:nvPicPr>
          <p:cNvPr id="2" name="Picture 2" descr="A picture containing cartoon, animated cartoon, illustration, clipart&#10;&#10;Description automatically generated">
            <a:extLst>
              <a:ext uri="{FF2B5EF4-FFF2-40B4-BE49-F238E27FC236}">
                <a16:creationId xmlns:a16="http://schemas.microsoft.com/office/drawing/2014/main" id="{2FB8E969-A49B-3891-09F1-5B888D852E2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216" r="4890" b="1"/>
          <a:stretch/>
        </p:blipFill>
        <p:spPr>
          <a:xfrm>
            <a:off x="279143" y="3548095"/>
            <a:ext cx="5221625" cy="3010397"/>
          </a:xfrm>
          <a:prstGeom prst="rect">
            <a:avLst/>
          </a:prstGeom>
        </p:spPr>
      </p:pic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3226" y="1353244"/>
            <a:ext cx="5264756" cy="452685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>
                <a:solidFill>
                  <a:schemeClr val="tx1">
                    <a:alpha val="80000"/>
                  </a:schemeClr>
                </a:solidFill>
              </a:rPr>
              <a:t>Encourage your child to read every day. </a:t>
            </a:r>
            <a:endParaRPr lang="en-US">
              <a:solidFill>
                <a:schemeClr val="tx1">
                  <a:alpha val="80000"/>
                </a:schemeClr>
              </a:solidFill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>
                <a:solidFill>
                  <a:schemeClr val="tx1">
                    <a:alpha val="80000"/>
                  </a:schemeClr>
                </a:solidFill>
                <a:cs typeface="Calibri"/>
              </a:rPr>
              <a:t>Read with your child whenever possible.</a:t>
            </a:r>
            <a:endParaRPr lang="en-US" altLang="en-US">
              <a:solidFill>
                <a:schemeClr val="tx1">
                  <a:alpha val="80000"/>
                </a:schemeClr>
              </a:solidFill>
              <a:ea typeface="Calibri" panose="020F0502020204030204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>
                <a:solidFill>
                  <a:schemeClr val="tx1">
                    <a:alpha val="80000"/>
                  </a:schemeClr>
                </a:solidFill>
              </a:rPr>
              <a:t>Children have access to books in school which they can bring home. </a:t>
            </a:r>
            <a:endParaRPr lang="en-US" altLang="en-US">
              <a:solidFill>
                <a:schemeClr val="tx1">
                  <a:alpha val="80000"/>
                </a:schemeClr>
              </a:solidFill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>
                <a:solidFill>
                  <a:schemeClr val="tx1">
                    <a:alpha val="80000"/>
                  </a:schemeClr>
                </a:solidFill>
                <a:ea typeface="Calibri" panose="020F0502020204030204"/>
                <a:cs typeface="Calibri" panose="020F0502020204030204"/>
              </a:rPr>
              <a:t>Reading diaries will be kept in school to keep a record of books read.</a:t>
            </a:r>
          </a:p>
          <a:p>
            <a:pPr marL="457200" indent="-457200">
              <a:buFont typeface="Wingdings" panose="020B0604020202020204" pitchFamily="34" charset="0"/>
              <a:buChar char="Ø"/>
            </a:pPr>
            <a:endParaRPr lang="en-US" altLang="en-US" sz="2000">
              <a:solidFill>
                <a:schemeClr val="tx1">
                  <a:alpha val="80000"/>
                </a:schemeClr>
              </a:solidFill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7210" name="Straight Connector 7209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3893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/>
          <p:nvPr/>
        </p:nvPicPr>
        <p:blipFill rotWithShape="1"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5D86BD-6408-514C-F3A5-F58FF9EA4067}"/>
              </a:ext>
            </a:extLst>
          </p:cNvPr>
          <p:cNvSpPr txBox="1"/>
          <p:nvPr/>
        </p:nvSpPr>
        <p:spPr>
          <a:xfrm>
            <a:off x="6194739" y="295813"/>
            <a:ext cx="5456825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>
                <a:ea typeface="Calibri"/>
                <a:cs typeface="Calibri"/>
              </a:rPr>
              <a:t>Home Learning Expectations:</a:t>
            </a:r>
          </a:p>
        </p:txBody>
      </p:sp>
    </p:spTree>
    <p:extLst>
      <p:ext uri="{BB962C8B-B14F-4D97-AF65-F5344CB8AC3E}">
        <p14:creationId xmlns:p14="http://schemas.microsoft.com/office/powerpoint/2010/main" val="235225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7" name="Rectangle 7176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544" y="301970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altLang="en-US" sz="5400" u="sng"/>
              <a:t>Weekly Spellings' Homework</a:t>
            </a:r>
          </a:p>
        </p:txBody>
      </p:sp>
      <p:sp>
        <p:nvSpPr>
          <p:cNvPr id="7179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0080" y="2706624"/>
            <a:ext cx="6894576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altLang="en-US" sz="1700" b="1">
                <a:cs typeface="Calibri"/>
              </a:rPr>
              <a:t>Monday</a:t>
            </a:r>
            <a:r>
              <a:rPr lang="en-US" altLang="en-US" sz="1700">
                <a:cs typeface="Calibri"/>
              </a:rPr>
              <a:t>: 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1700">
                <a:cs typeface="Calibri"/>
              </a:rPr>
              <a:t>Spelling lesson introducing the week's spelling rule</a:t>
            </a:r>
            <a:endParaRPr lang="en-US" altLang="en-US" sz="1700"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1700">
                <a:cs typeface="Calibri"/>
              </a:rPr>
              <a:t>Children to choose 5 spelling words out of the 10 spellings.</a:t>
            </a:r>
            <a:endParaRPr lang="en-US" altLang="en-US" sz="1700"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1700">
                <a:ea typeface="Calibri"/>
                <a:cs typeface="Calibri"/>
              </a:rPr>
              <a:t>Children to </a:t>
            </a:r>
            <a:r>
              <a:rPr lang="en-US" altLang="en-US" sz="1700" err="1">
                <a:ea typeface="Calibri"/>
                <a:cs typeface="Calibri"/>
              </a:rPr>
              <a:t>practise</a:t>
            </a:r>
            <a:r>
              <a:rPr lang="en-US" altLang="en-US" sz="1700">
                <a:ea typeface="Calibri"/>
                <a:cs typeface="Calibri"/>
              </a:rPr>
              <a:t> and learn all 10 spellings throughout the week.</a:t>
            </a:r>
            <a:endParaRPr lang="en-US" altLang="en-US" sz="1700">
              <a:cs typeface="Calibri"/>
            </a:endParaRPr>
          </a:p>
          <a:p>
            <a:pPr marL="0" indent="0">
              <a:buNone/>
            </a:pPr>
            <a:r>
              <a:rPr lang="en-US" altLang="en-US" sz="1700" b="1">
                <a:cs typeface="Calibri"/>
              </a:rPr>
              <a:t>Homework</a:t>
            </a:r>
            <a:r>
              <a:rPr lang="en-US" altLang="en-US" sz="1700">
                <a:cs typeface="Calibri"/>
              </a:rPr>
              <a:t>:</a:t>
            </a:r>
            <a:endParaRPr lang="en-US" altLang="en-US" sz="1700"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1700">
                <a:cs typeface="Calibri"/>
              </a:rPr>
              <a:t>Children to write a </a:t>
            </a:r>
            <a:r>
              <a:rPr lang="en-US" altLang="en-US" sz="1700" b="1">
                <a:cs typeface="Calibri"/>
              </a:rPr>
              <a:t>neatly written, correctly punctuated and interesting sentence</a:t>
            </a:r>
            <a:r>
              <a:rPr lang="en-US" altLang="en-US" sz="1700">
                <a:cs typeface="Calibri"/>
              </a:rPr>
              <a:t> for each of the 5 words. </a:t>
            </a:r>
            <a:r>
              <a:rPr lang="en-US" altLang="en-US" sz="1700" b="1">
                <a:cs typeface="Calibri"/>
              </a:rPr>
              <a:t>Hand in by Friday.</a:t>
            </a:r>
            <a:endParaRPr lang="en-US" altLang="en-US" sz="1700" b="1"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1700">
                <a:cs typeface="Calibri"/>
              </a:rPr>
              <a:t>Please look at your child's sentences with them. </a:t>
            </a:r>
            <a:endParaRPr lang="en-US" altLang="en-US" sz="17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altLang="en-US" sz="1700" b="1">
                <a:cs typeface="Calibri"/>
              </a:rPr>
              <a:t>Friday</a:t>
            </a:r>
            <a:r>
              <a:rPr lang="en-US" altLang="en-US" sz="1700">
                <a:cs typeface="Calibri"/>
              </a:rPr>
              <a:t>: </a:t>
            </a:r>
            <a:endParaRPr lang="en-US" altLang="en-US" sz="1700"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1700">
                <a:cs typeface="Calibri"/>
              </a:rPr>
              <a:t>Children will be tested on the 10 spellings through dictated sentences.</a:t>
            </a:r>
            <a:endParaRPr lang="en-US" altLang="en-US" sz="1700">
              <a:ea typeface="Calibri"/>
              <a:cs typeface="Calibri"/>
            </a:endParaRPr>
          </a:p>
          <a:p>
            <a:pPr marL="0" indent="0" eaLnBrk="1" hangingPunct="1">
              <a:buNone/>
            </a:pPr>
            <a:endParaRPr lang="en-US" altLang="en-US" sz="1700"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7E1A38B0-1994-A809-C1B6-9C2EE1C64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1898" y="3319674"/>
            <a:ext cx="3630551" cy="3429969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E704BB5A-6FA9-672B-9EEC-861FE01F11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7918" y="-3978"/>
            <a:ext cx="5121053" cy="3197064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5940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08" name="Rectangle 7207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79717C78-7022-2846-16D6-D43A505396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9" r="-2" b="9446"/>
          <a:stretch/>
        </p:blipFill>
        <p:spPr>
          <a:xfrm>
            <a:off x="4883025" y="-690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7210" name="Freeform: Shape 7209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7212" name="Freeform: Shape 7211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48056" y="859536"/>
            <a:ext cx="4832802" cy="1243584"/>
          </a:xfrm>
        </p:spPr>
        <p:txBody>
          <a:bodyPr>
            <a:normAutofit/>
          </a:bodyPr>
          <a:lstStyle/>
          <a:p>
            <a:r>
              <a:rPr lang="en-US" altLang="en-US" sz="3400" u="sng" dirty="0"/>
              <a:t>Weekly </a:t>
            </a:r>
            <a:r>
              <a:rPr lang="en-US" altLang="en-US" sz="3400" u="sng" dirty="0" err="1"/>
              <a:t>Maths</a:t>
            </a:r>
            <a:r>
              <a:rPr lang="en-US" altLang="en-US" sz="3400" u="sng" dirty="0"/>
              <a:t> Homework</a:t>
            </a:r>
          </a:p>
        </p:txBody>
      </p:sp>
      <p:sp>
        <p:nvSpPr>
          <p:cNvPr id="7214" name="Rectangle 7213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7216" name="Rectangle 7215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18" name="Rectangle 7217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056" y="2512611"/>
            <a:ext cx="4832803" cy="36643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20B0604020202020204" pitchFamily="34" charset="0"/>
              <a:buChar char="v"/>
            </a:pPr>
            <a:r>
              <a:rPr lang="en-US" altLang="en-US" sz="2400" dirty="0">
                <a:ea typeface="Calibri"/>
                <a:cs typeface="Calibri"/>
              </a:rPr>
              <a:t>Children will be given a </a:t>
            </a:r>
            <a:r>
              <a:rPr lang="en-US" altLang="en-US" sz="2400" dirty="0" err="1">
                <a:ea typeface="Calibri"/>
                <a:cs typeface="Calibri"/>
              </a:rPr>
              <a:t>Maths</a:t>
            </a:r>
            <a:r>
              <a:rPr lang="en-US" altLang="en-US" sz="2400" dirty="0">
                <a:ea typeface="Calibri"/>
                <a:cs typeface="Calibri"/>
              </a:rPr>
              <a:t> homework sheet on a Wednesday, linked to their learning in school. Due back in by the following Tuesday.</a:t>
            </a:r>
          </a:p>
          <a:p>
            <a:pPr marL="342900" indent="-342900">
              <a:buFont typeface="Wingdings" panose="020B0604020202020204" pitchFamily="34" charset="0"/>
              <a:buChar char="v"/>
            </a:pPr>
            <a:r>
              <a:rPr lang="en-US" altLang="en-US" sz="2400" dirty="0"/>
              <a:t>We recommend that children access </a:t>
            </a:r>
            <a:r>
              <a:rPr lang="en-US" altLang="en-US" sz="2400" dirty="0">
                <a:highlight>
                  <a:srgbClr val="FFFF00"/>
                </a:highlight>
              </a:rPr>
              <a:t>Times Table Rockstars</a:t>
            </a:r>
            <a:r>
              <a:rPr lang="en-US" altLang="en-US" sz="2400"/>
              <a:t> a few times a </a:t>
            </a:r>
            <a:r>
              <a:rPr lang="en-US" altLang="en-US" sz="2400" dirty="0"/>
              <a:t>week to ensure they maintain rapid recall of their times and division facts up to 12 x 12   </a:t>
            </a:r>
            <a:endParaRPr lang="en-US" sz="2400" dirty="0">
              <a:cs typeface="Calibri" panose="020F0502020204030204"/>
            </a:endParaRPr>
          </a:p>
          <a:p>
            <a:pPr eaLnBrk="1" hangingPunct="1"/>
            <a:endParaRPr lang="en-US" altLang="en-US" sz="2000"/>
          </a:p>
        </p:txBody>
      </p:sp>
    </p:spTree>
    <p:extLst>
      <p:ext uri="{BB962C8B-B14F-4D97-AF65-F5344CB8AC3E}">
        <p14:creationId xmlns:p14="http://schemas.microsoft.com/office/powerpoint/2010/main" val="1555523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4E7D5-1E3F-E77C-9C1E-6B0C5E70F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352" y="1190925"/>
            <a:ext cx="5098475" cy="362418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dirty="0" err="1">
                <a:ea typeface="Calibri Light"/>
                <a:cs typeface="Calibri Light"/>
              </a:rPr>
              <a:t>Maths</a:t>
            </a:r>
            <a:r>
              <a:rPr lang="en-US" sz="5400" dirty="0">
                <a:ea typeface="Calibri Light"/>
                <a:cs typeface="Calibri Light"/>
              </a:rPr>
              <a:t> and English parent Workshop in the</a:t>
            </a:r>
            <a:br>
              <a:rPr lang="en-US" sz="5400" dirty="0">
                <a:ea typeface="Calibri Light"/>
                <a:cs typeface="Calibri Light"/>
              </a:rPr>
            </a:br>
            <a:r>
              <a:rPr lang="en-US" sz="5400" dirty="0">
                <a:ea typeface="Calibri Light"/>
                <a:cs typeface="Calibri Light"/>
              </a:rPr>
              <a:t>Autumn Term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Creative hand drawn vector maths background with doodle icons...">
            <a:extLst>
              <a:ext uri="{FF2B5EF4-FFF2-40B4-BE49-F238E27FC236}">
                <a16:creationId xmlns:a16="http://schemas.microsoft.com/office/drawing/2014/main" id="{0FC7D355-8D16-0AB7-5720-E09F191C4A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226" b="514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4" name="Arc 1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English – Graveley Primary School">
            <a:extLst>
              <a:ext uri="{FF2B5EF4-FFF2-40B4-BE49-F238E27FC236}">
                <a16:creationId xmlns:a16="http://schemas.microsoft.com/office/drawing/2014/main" id="{648ECA36-A753-02F5-2233-8D42631168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6822" r="2" b="2198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965510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DED6AF-FAAF-B39A-8F37-023039096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US" sz="3700" b="1">
                <a:ea typeface="Calibri Light"/>
                <a:cs typeface="Calibri Light"/>
              </a:rPr>
              <a:t>Year 6 Residential - 8th – 12th March 2027</a:t>
            </a:r>
            <a:endParaRPr lang="en-US" sz="1200">
              <a:highlight>
                <a:srgbClr val="FFFFFF"/>
              </a:highlight>
              <a:latin typeface="Aptos"/>
              <a:ea typeface="Calibri Light"/>
              <a:cs typeface="Calibri Ligh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text, hiking, outdoor, clothing&#10;&#10;Description automatically generated">
            <a:extLst>
              <a:ext uri="{FF2B5EF4-FFF2-40B4-BE49-F238E27FC236}">
                <a16:creationId xmlns:a16="http://schemas.microsoft.com/office/drawing/2014/main" id="{DC06AAE1-DAC9-4DC8-57DD-9CCC9352A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4315" y="1247554"/>
            <a:ext cx="3823389" cy="318646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50989F-B337-CE12-E59F-98B242A06EE7}"/>
              </a:ext>
            </a:extLst>
          </p:cNvPr>
          <p:cNvSpPr txBox="1"/>
          <p:nvPr/>
        </p:nvSpPr>
        <p:spPr>
          <a:xfrm>
            <a:off x="909952" y="4557189"/>
            <a:ext cx="4965632" cy="22159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722376">
              <a:spcAft>
                <a:spcPts val="600"/>
              </a:spcAft>
            </a:pPr>
            <a:r>
              <a:rPr lang="en-US" sz="2400" b="1" kern="1200">
                <a:latin typeface="+mn-lt"/>
                <a:ea typeface="+mn-ea"/>
                <a:cs typeface="Calibri"/>
              </a:rPr>
              <a:t>Year 6s: Longtown Residential</a:t>
            </a:r>
            <a:endParaRPr lang="en-US" sz="2400" b="1" kern="1200">
              <a:latin typeface="+mn-lt"/>
              <a:ea typeface="Calibri"/>
              <a:cs typeface="Calibri"/>
            </a:endParaRPr>
          </a:p>
          <a:p>
            <a:pPr marL="225425" indent="-225425" defTabSz="722376">
              <a:spcAft>
                <a:spcPts val="600"/>
              </a:spcAft>
              <a:buFont typeface="Wingdings"/>
              <a:buChar char="§"/>
            </a:pPr>
            <a:r>
              <a:rPr lang="en-US" sz="2800" kern="1200">
                <a:latin typeface="+mn-lt"/>
                <a:ea typeface="+mn-ea"/>
                <a:cs typeface="Calibri"/>
              </a:rPr>
              <a:t>We will hold an information evening </a:t>
            </a:r>
            <a:r>
              <a:rPr lang="en-US" sz="2800">
                <a:cs typeface="Calibri"/>
              </a:rPr>
              <a:t>closer to the residential date.</a:t>
            </a:r>
            <a:endParaRPr lang="en-US" sz="2800" kern="1200">
              <a:latin typeface="+mn-lt"/>
              <a:ea typeface="Calibri"/>
              <a:cs typeface="Calibri"/>
            </a:endParaRPr>
          </a:p>
          <a:p>
            <a:pPr marL="225425" indent="-225425" defTabSz="722376">
              <a:spcAft>
                <a:spcPts val="600"/>
              </a:spcAft>
              <a:buFont typeface="Wingdings"/>
              <a:buChar char="§"/>
            </a:pPr>
            <a:endParaRPr lang="en-US" sz="2000"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8C3F8A-8EF2-669F-D1B0-2F7D6C0AFD9B}"/>
              </a:ext>
            </a:extLst>
          </p:cNvPr>
          <p:cNvSpPr txBox="1"/>
          <p:nvPr/>
        </p:nvSpPr>
        <p:spPr>
          <a:xfrm>
            <a:off x="6335633" y="4441501"/>
            <a:ext cx="5686290" cy="19697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722376">
              <a:spcAft>
                <a:spcPts val="600"/>
              </a:spcAft>
            </a:pPr>
            <a:r>
              <a:rPr lang="en-US" sz="2800" b="1" kern="1200" dirty="0">
                <a:latin typeface="+mn-lt"/>
                <a:ea typeface="+mn-ea"/>
                <a:cs typeface="Calibri"/>
              </a:rPr>
              <a:t>Year </a:t>
            </a:r>
            <a:r>
              <a:rPr lang="en-US" sz="2800" b="1" dirty="0">
                <a:cs typeface="Calibri"/>
              </a:rPr>
              <a:t>6s</a:t>
            </a:r>
            <a:r>
              <a:rPr lang="en-US" sz="2800" b="1" kern="1200" dirty="0">
                <a:latin typeface="+mn-lt"/>
                <a:ea typeface="+mn-ea"/>
                <a:cs typeface="Calibri"/>
              </a:rPr>
              <a:t>:</a:t>
            </a:r>
            <a:r>
              <a:rPr lang="en-US" sz="2800" b="1" dirty="0">
                <a:cs typeface="Calibri"/>
              </a:rPr>
              <a:t> </a:t>
            </a:r>
            <a:r>
              <a:rPr lang="en-US" sz="2800" b="1" dirty="0" err="1">
                <a:cs typeface="Calibri"/>
              </a:rPr>
              <a:t>Bikeability</a:t>
            </a:r>
            <a:r>
              <a:rPr lang="en-US" sz="2800" b="1" dirty="0">
                <a:cs typeface="Calibri"/>
              </a:rPr>
              <a:t> - </a:t>
            </a:r>
            <a:r>
              <a:rPr lang="en-US" sz="2800" dirty="0">
                <a:latin typeface="Times New Roman"/>
                <a:cs typeface="Times New Roman"/>
              </a:rPr>
              <a:t>5th Oct 2026</a:t>
            </a:r>
            <a:endParaRPr lang="en-US" sz="2800" b="1" kern="1200" dirty="0">
              <a:latin typeface="+mn-lt"/>
              <a:ea typeface="Calibri"/>
              <a:cs typeface="Calibri"/>
            </a:endParaRPr>
          </a:p>
          <a:p>
            <a:pPr marL="225425" indent="-225425" defTabSz="722376">
              <a:spcAft>
                <a:spcPts val="600"/>
              </a:spcAft>
              <a:buFont typeface="Wingdings"/>
              <a:buChar char="§"/>
            </a:pPr>
            <a:r>
              <a:rPr lang="en-US" sz="2800" kern="1200" dirty="0">
                <a:latin typeface="+mn-lt"/>
                <a:ea typeface="+mn-ea"/>
                <a:cs typeface="Calibri"/>
              </a:rPr>
              <a:t>Opportunity to complete Level 2 </a:t>
            </a:r>
            <a:r>
              <a:rPr lang="en-US" sz="2800" kern="1200" dirty="0" err="1">
                <a:latin typeface="+mn-lt"/>
                <a:ea typeface="+mn-ea"/>
                <a:cs typeface="Calibri"/>
              </a:rPr>
              <a:t>Bikeability</a:t>
            </a:r>
            <a:r>
              <a:rPr lang="en-US" sz="2800" kern="1200" dirty="0">
                <a:latin typeface="+mn-lt"/>
                <a:ea typeface="+mn-ea"/>
                <a:cs typeface="Calibri"/>
              </a:rPr>
              <a:t> training – no cost.</a:t>
            </a:r>
            <a:endParaRPr lang="en-US" sz="2800" kern="1200" dirty="0">
              <a:latin typeface="+mn-lt"/>
              <a:ea typeface="Calibri"/>
              <a:cs typeface="Calibri"/>
            </a:endParaRPr>
          </a:p>
          <a:p>
            <a:pPr defTabSz="722376">
              <a:spcAft>
                <a:spcPts val="600"/>
              </a:spcAft>
            </a:pPr>
            <a:endParaRPr lang="en-US" sz="2800">
              <a:ea typeface="Calibri"/>
              <a:cs typeface="Calibri"/>
            </a:endParaRPr>
          </a:p>
        </p:txBody>
      </p:sp>
      <p:pic>
        <p:nvPicPr>
          <p:cNvPr id="9" name="Picture 9" descr="A picture containing wheel, land vehicle, bicycle wheel, vehicle&#10;&#10;Description automatically generated">
            <a:extLst>
              <a:ext uri="{FF2B5EF4-FFF2-40B4-BE49-F238E27FC236}">
                <a16:creationId xmlns:a16="http://schemas.microsoft.com/office/drawing/2014/main" id="{C4051149-5324-7619-D92A-77B0AA5E95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4112" y="1449823"/>
            <a:ext cx="1948189" cy="298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257746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Content Placeholder 3" descr="A poster with text and images of food&#10;&#10;AI-generated content may be incorrect.">
            <a:extLst>
              <a:ext uri="{FF2B5EF4-FFF2-40B4-BE49-F238E27FC236}">
                <a16:creationId xmlns:a16="http://schemas.microsoft.com/office/drawing/2014/main" id="{4DB6F476-29E6-373C-0ABE-1314FA29CE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5374" y="213750"/>
            <a:ext cx="4375169" cy="6434927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09584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Triangle 10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2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23C8A03D-F80C-71ED-E89B-009D65FD2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9331" y="1045860"/>
            <a:ext cx="9235225" cy="3882444"/>
          </a:xfrm>
        </p:spPr>
      </p:pic>
    </p:spTree>
    <p:extLst>
      <p:ext uri="{BB962C8B-B14F-4D97-AF65-F5344CB8AC3E}">
        <p14:creationId xmlns:p14="http://schemas.microsoft.com/office/powerpoint/2010/main" val="1994780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745</Words>
  <Application>Microsoft Office PowerPoint</Application>
  <PresentationFormat>Widescreen</PresentationFormat>
  <Paragraphs>113</Paragraphs>
  <Slides>15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Aptos</vt:lpstr>
      <vt:lpstr>Arial</vt:lpstr>
      <vt:lpstr>Calibri</vt:lpstr>
      <vt:lpstr>Calibri Light</vt:lpstr>
      <vt:lpstr>Times New Roman</vt:lpstr>
      <vt:lpstr>Wingdings</vt:lpstr>
      <vt:lpstr>Office Theme</vt:lpstr>
      <vt:lpstr>Welcome to Year 5 &amp; 6  (Upper Key Stage 2)</vt:lpstr>
      <vt:lpstr>Upper Key Stage 2 Staff:</vt:lpstr>
      <vt:lpstr>School Uniform</vt:lpstr>
      <vt:lpstr>P.E: 2 sessions per week</vt:lpstr>
      <vt:lpstr>Class Pages</vt:lpstr>
      <vt:lpstr>What will my child need to bring to school? </vt:lpstr>
      <vt:lpstr>Swimming</vt:lpstr>
      <vt:lpstr>Teaching in Upper Key Stage 2</vt:lpstr>
      <vt:lpstr>PowerPoint Presentation</vt:lpstr>
      <vt:lpstr>Weekly Spellings' Homework</vt:lpstr>
      <vt:lpstr>Weekly Maths Homework</vt:lpstr>
      <vt:lpstr>Maths and English parent Workshop in the Autumn Term</vt:lpstr>
      <vt:lpstr>Year 6 Residential - 8th – 12th March 2027</vt:lpstr>
      <vt:lpstr>PowerPoint Presentation</vt:lpstr>
      <vt:lpstr>PowerPoint Presentation</vt:lpstr>
    </vt:vector>
  </TitlesOfParts>
  <Company>St Paul's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Paul’s Attendance</dc:title>
  <dc:creator>P Hawkins SPL</dc:creator>
  <cp:lastModifiedBy>C Newell</cp:lastModifiedBy>
  <cp:revision>63</cp:revision>
  <dcterms:created xsi:type="dcterms:W3CDTF">2022-05-06T19:16:07Z</dcterms:created>
  <dcterms:modified xsi:type="dcterms:W3CDTF">2026-07-09T12:04:44Z</dcterms:modified>
</cp:coreProperties>
</file>