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50" r:id="rId4"/>
    <p:sldMasterId id="2147483719" r:id="rId5"/>
    <p:sldMasterId id="2147483702" r:id="rId6"/>
    <p:sldMasterId id="2147483704" r:id="rId7"/>
  </p:sldMasterIdLst>
  <p:notesMasterIdLst>
    <p:notesMasterId r:id="rId38"/>
  </p:notesMasterIdLst>
  <p:sldIdLst>
    <p:sldId id="466" r:id="rId8"/>
    <p:sldId id="457" r:id="rId9"/>
    <p:sldId id="455" r:id="rId10"/>
    <p:sldId id="470" r:id="rId11"/>
    <p:sldId id="421" r:id="rId12"/>
    <p:sldId id="419" r:id="rId13"/>
    <p:sldId id="341" r:id="rId14"/>
    <p:sldId id="459" r:id="rId15"/>
    <p:sldId id="339" r:id="rId16"/>
    <p:sldId id="337" r:id="rId17"/>
    <p:sldId id="471" r:id="rId18"/>
    <p:sldId id="434" r:id="rId19"/>
    <p:sldId id="472" r:id="rId20"/>
    <p:sldId id="413" r:id="rId21"/>
    <p:sldId id="380" r:id="rId22"/>
    <p:sldId id="442" r:id="rId23"/>
    <p:sldId id="469" r:id="rId24"/>
    <p:sldId id="460" r:id="rId25"/>
    <p:sldId id="440" r:id="rId26"/>
    <p:sldId id="461" r:id="rId27"/>
    <p:sldId id="432" r:id="rId28"/>
    <p:sldId id="422" r:id="rId29"/>
    <p:sldId id="429" r:id="rId30"/>
    <p:sldId id="465" r:id="rId31"/>
    <p:sldId id="478" r:id="rId32"/>
    <p:sldId id="473" r:id="rId33"/>
    <p:sldId id="474" r:id="rId34"/>
    <p:sldId id="475" r:id="rId35"/>
    <p:sldId id="476" r:id="rId36"/>
    <p:sldId id="477" r:id="rId37"/>
  </p:sldIdLst>
  <p:sldSz cx="12192000" cy="6858000"/>
  <p:notesSz cx="6858000" cy="9144000"/>
  <p:defaultTextStyle>
    <a:defPPr>
      <a:defRPr lang="en-US"/>
    </a:defPPr>
    <a:lvl1pPr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4572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9144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3716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18288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rlotte Raby" initials="CR" lastIdx="5" clrIdx="0">
    <p:extLst>
      <p:ext uri="{19B8F6BF-5375-455C-9EA6-DF929625EA0E}">
        <p15:presenceInfo xmlns:p15="http://schemas.microsoft.com/office/powerpoint/2012/main" userId="3ce8dd4a77e46e4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7E32"/>
    <a:srgbClr val="EDCD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E6FC23-27AC-12E6-45B8-ED15E52EC6DB}" v="1" dt="2023-09-28T10:22:42.6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40564" autoAdjust="0"/>
    <p:restoredTop sz="77366"/>
  </p:normalViewPr>
  <p:slideViewPr>
    <p:cSldViewPr>
      <p:cViewPr varScale="1">
        <p:scale>
          <a:sx n="70" d="100"/>
          <a:sy n="70" d="100"/>
        </p:scale>
        <p:origin x="420"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microsoft.com/office/2015/10/relationships/revisionInfo" Target="revisionInfo.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tableStyles" Target="tableStyles.xml"/><Relationship Id="rId48"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 Leng SPL" userId="S::leng.a@welearn365.com::2a00947e-b75b-4cdf-a999-1811b7c62f51" providerId="AD" clId="Web-{DDE6FC23-27AC-12E6-45B8-ED15E52EC6DB}"/>
    <pc:docChg chg="delSld">
      <pc:chgData name="A Leng SPL" userId="S::leng.a@welearn365.com::2a00947e-b75b-4cdf-a999-1811b7c62f51" providerId="AD" clId="Web-{DDE6FC23-27AC-12E6-45B8-ED15E52EC6DB}" dt="2023-09-28T10:22:42.696" v="0"/>
      <pc:docMkLst>
        <pc:docMk/>
      </pc:docMkLst>
      <pc:sldChg chg="del">
        <pc:chgData name="A Leng SPL" userId="S::leng.a@welearn365.com::2a00947e-b75b-4cdf-a999-1811b7c62f51" providerId="AD" clId="Web-{DDE6FC23-27AC-12E6-45B8-ED15E52EC6DB}" dt="2023-09-28T10:22:42.696" v="0"/>
        <pc:sldMkLst>
          <pc:docMk/>
          <pc:sldMk cId="1249327721" sldId="46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96AF1521-527F-9A4A-B206-9C642680D718}"/>
              </a:ext>
            </a:extLst>
          </p:cNvPr>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a:extLst>
              <a:ext uri="{FF2B5EF4-FFF2-40B4-BE49-F238E27FC236}">
                <a16:creationId xmlns:a16="http://schemas.microsoft.com/office/drawing/2014/main" id="{A5C551B8-6B7A-B445-8A47-DCE3FB8E68C8}"/>
              </a:ext>
            </a:extLst>
          </p:cNvPr>
          <p:cNvSpPr>
            <a:spLocks noGrp="1"/>
          </p:cNvSpPr>
          <p:nvPr>
            <p:ph type="body" sz="quarter" idx="1"/>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sym typeface="Calibri" panose="020F0502020204030204" pitchFamily="34" charset="0"/>
              </a:rPr>
              <a:t>Click to edit Master text styles</a:t>
            </a:r>
          </a:p>
          <a:p>
            <a:pPr lvl="1"/>
            <a:r>
              <a:rPr lang="en-US" altLang="en-US" noProof="0">
                <a:sym typeface="Calibri" panose="020F0502020204030204" pitchFamily="34" charset="0"/>
              </a:rPr>
              <a:t>Second level</a:t>
            </a:r>
          </a:p>
          <a:p>
            <a:pPr lvl="2"/>
            <a:r>
              <a:rPr lang="en-US" altLang="en-US" noProof="0">
                <a:sym typeface="Calibri" panose="020F0502020204030204" pitchFamily="34" charset="0"/>
              </a:rPr>
              <a:t>Third level</a:t>
            </a:r>
          </a:p>
          <a:p>
            <a:pPr lvl="3"/>
            <a:r>
              <a:rPr lang="en-US" altLang="en-US" noProof="0">
                <a:sym typeface="Calibri" panose="020F0502020204030204" pitchFamily="34" charset="0"/>
              </a:rPr>
              <a:t>Fourth level</a:t>
            </a:r>
          </a:p>
          <a:p>
            <a:pPr lvl="4"/>
            <a:r>
              <a:rPr lang="en-US" altLang="en-US" noProof="0">
                <a:sym typeface="Calibri" panose="020F0502020204030204" pitchFamily="34" charset="0"/>
              </a:rPr>
              <a:t>Fifth level</a:t>
            </a:r>
          </a:p>
        </p:txBody>
      </p:sp>
    </p:spTree>
    <p:extLst>
      <p:ext uri="{BB962C8B-B14F-4D97-AF65-F5344CB8AC3E}">
        <p14:creationId xmlns:p14="http://schemas.microsoft.com/office/powerpoint/2010/main" val="331968543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indent="2286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indent="4572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indent="6858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indent="9144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526393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322206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Explain what each word means – use our glossary to help: https://</a:t>
            </a:r>
            <a:r>
              <a:rPr lang="en-US" dirty="0" err="1"/>
              <a:t>www.littlewandlelettersandsounds.org.uk</a:t>
            </a:r>
            <a:r>
              <a:rPr lang="en-US" dirty="0"/>
              <a:t>/resources/my-letters-and-sounds/getting-started/</a:t>
            </a:r>
          </a:p>
          <a:p>
            <a:endParaRPr lang="en-US" dirty="0"/>
          </a:p>
        </p:txBody>
      </p:sp>
    </p:spTree>
    <p:extLst>
      <p:ext uri="{BB962C8B-B14F-4D97-AF65-F5344CB8AC3E}">
        <p14:creationId xmlns:p14="http://schemas.microsoft.com/office/powerpoint/2010/main" val="9853618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usually teach four new sounds a week and have a review lesson on a Friday. You will get a list of the sounds that we are learning to have at home. This will help you with formation and pronunciation.  </a:t>
            </a:r>
          </a:p>
        </p:txBody>
      </p:sp>
    </p:spTree>
    <p:extLst>
      <p:ext uri="{BB962C8B-B14F-4D97-AF65-F5344CB8AC3E}">
        <p14:creationId xmlns:p14="http://schemas.microsoft.com/office/powerpoint/2010/main" val="24811671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will work our way through the whole Little </a:t>
            </a:r>
            <a:r>
              <a:rPr lang="en-US" i="1" dirty="0" err="1"/>
              <a:t>Wandle</a:t>
            </a:r>
            <a:r>
              <a:rPr lang="en-US" i="1" dirty="0"/>
              <a:t> </a:t>
            </a:r>
            <a:r>
              <a:rPr lang="en-US" i="1" dirty="0" err="1"/>
              <a:t>Programme</a:t>
            </a:r>
            <a:r>
              <a:rPr lang="en-US" i="1" dirty="0"/>
              <a:t> until your child can read fluently.</a:t>
            </a:r>
          </a:p>
        </p:txBody>
      </p:sp>
    </p:spTree>
    <p:extLst>
      <p:ext uri="{BB962C8B-B14F-4D97-AF65-F5344CB8AC3E}">
        <p14:creationId xmlns:p14="http://schemas.microsoft.com/office/powerpoint/2010/main" val="19645393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500002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This is an example of what the children learn in Year 1.</a:t>
            </a:r>
          </a:p>
          <a:p>
            <a:endParaRPr lang="en-US" i="1" dirty="0"/>
          </a:p>
          <a:p>
            <a:r>
              <a:rPr lang="en-US" i="1" dirty="0"/>
              <a:t>Children learn that there are graphemes that can have different sounds and sounds that can be made with different letters. </a:t>
            </a:r>
          </a:p>
          <a:p>
            <a:endParaRPr lang="en-US" dirty="0"/>
          </a:p>
          <a:p>
            <a:r>
              <a:rPr lang="en-US" dirty="0"/>
              <a:t>Use the backs and fronts of Phase 5 cards to show ‘</a:t>
            </a:r>
            <a:r>
              <a:rPr lang="en-US" dirty="0" err="1"/>
              <a:t>ea</a:t>
            </a:r>
            <a:r>
              <a:rPr lang="en-US" dirty="0"/>
              <a:t>’ and ‘ow’.</a:t>
            </a:r>
          </a:p>
          <a:p>
            <a:endParaRPr lang="en-US" dirty="0"/>
          </a:p>
        </p:txBody>
      </p:sp>
    </p:spTree>
    <p:extLst>
      <p:ext uri="{BB962C8B-B14F-4D97-AF65-F5344CB8AC3E}">
        <p14:creationId xmlns:p14="http://schemas.microsoft.com/office/powerpoint/2010/main" val="33281708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2325619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dirty="0"/>
              <a:t>Model the process on a flipchart for the parents </a:t>
            </a:r>
            <a:r>
              <a:rPr lang="en-US"/>
              <a:t>to see.</a:t>
            </a:r>
            <a:endParaRPr lang="en-US" dirty="0"/>
          </a:p>
        </p:txBody>
      </p:sp>
    </p:spTree>
    <p:extLst>
      <p:ext uri="{BB962C8B-B14F-4D97-AF65-F5344CB8AC3E}">
        <p14:creationId xmlns:p14="http://schemas.microsoft.com/office/powerpoint/2010/main" val="40228710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The children read the same book three times in a week. The first time we work on decoding (sounding out) the words, the second time we work on prosody which is reading with expression – making the book sound more interesting with our story-teller voice or our David Attenborough voice – and the third time we look at comprehension. We read the books three times at school because we want to develop the fluency. The more they see words the more they begin to read them automatically without having to sound them out.</a:t>
            </a:r>
          </a:p>
        </p:txBody>
      </p:sp>
    </p:spTree>
    <p:extLst>
      <p:ext uri="{BB962C8B-B14F-4D97-AF65-F5344CB8AC3E}">
        <p14:creationId xmlns:p14="http://schemas.microsoft.com/office/powerpoint/2010/main" val="19426538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We assess your child every six weeks to check progress. Any child who needs extra support has daily keep-up sessions planned for them.</a:t>
            </a:r>
          </a:p>
        </p:txBody>
      </p:sp>
    </p:spTree>
    <p:extLst>
      <p:ext uri="{BB962C8B-B14F-4D97-AF65-F5344CB8AC3E}">
        <p14:creationId xmlns:p14="http://schemas.microsoft.com/office/powerpoint/2010/main" val="36998189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4833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455523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i="1" dirty="0"/>
              <a:t>Celebrate child’s success at school, make time for reading at home!</a:t>
            </a:r>
          </a:p>
        </p:txBody>
      </p:sp>
    </p:spTree>
    <p:extLst>
      <p:ext uri="{BB962C8B-B14F-4D97-AF65-F5344CB8AC3E}">
        <p14:creationId xmlns:p14="http://schemas.microsoft.com/office/powerpoint/2010/main" val="32691805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As well as the ‘learning to read’ book that your child will bring home they will also bring home a book for sharing with you. This book is SO important. This is how we are going to give them the WILL to read. Please read with your child as often as you can – at least once a day if possible.</a:t>
            </a:r>
          </a:p>
          <a:p>
            <a:endParaRPr lang="en-US" i="1" dirty="0"/>
          </a:p>
          <a:p>
            <a:endParaRPr lang="en-US" dirty="0"/>
          </a:p>
        </p:txBody>
      </p:sp>
    </p:spTree>
    <p:extLst>
      <p:ext uri="{BB962C8B-B14F-4D97-AF65-F5344CB8AC3E}">
        <p14:creationId xmlns:p14="http://schemas.microsoft.com/office/powerpoint/2010/main" val="32854457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33405945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i="1" dirty="0"/>
              <a:t>It is really important that you pronounce the sounds correctly at home if you are supporting your child. These videos are on the website for you to refer to and if you are unsure, please ask your child’s teacher.</a:t>
            </a:r>
          </a:p>
          <a:p>
            <a:endParaRPr lang="en-US" dirty="0"/>
          </a:p>
          <a:p>
            <a:r>
              <a:rPr lang="en-US" dirty="0"/>
              <a:t>Show the parents where to access the videos on the website and play them! </a:t>
            </a:r>
            <a:br>
              <a:rPr lang="en-US" dirty="0"/>
            </a:br>
            <a:r>
              <a:rPr lang="en-US" dirty="0"/>
              <a:t/>
            </a:r>
            <a:br>
              <a:rPr lang="en-US" dirty="0"/>
            </a:br>
            <a:r>
              <a:rPr lang="en-US" dirty="0"/>
              <a:t>https://</a:t>
            </a:r>
            <a:r>
              <a:rPr lang="en-US" dirty="0" err="1"/>
              <a:t>www.littlewandlelettersandsounds.org.uk</a:t>
            </a:r>
            <a:r>
              <a:rPr lang="en-US" dirty="0"/>
              <a:t>/resources/for-parents/</a:t>
            </a:r>
          </a:p>
          <a:p>
            <a:endParaRPr lang="en-US" dirty="0"/>
          </a:p>
        </p:txBody>
      </p:sp>
    </p:spTree>
    <p:extLst>
      <p:ext uri="{BB962C8B-B14F-4D97-AF65-F5344CB8AC3E}">
        <p14:creationId xmlns:p14="http://schemas.microsoft.com/office/powerpoint/2010/main" val="13910586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933397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3408534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346706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1888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EADF02A9-D1D6-1947-8903-4AEE4B422F55}"/>
              </a:ext>
            </a:extLst>
          </p:cNvPr>
          <p:cNvSpPr>
            <a:spLocks noGrp="1"/>
          </p:cNvSpPr>
          <p:nvPr>
            <p:ph type="pic" sz="quarter" idx="11"/>
          </p:nvPr>
        </p:nvSpPr>
        <p:spPr>
          <a:xfrm>
            <a:off x="6096000" y="1916113"/>
            <a:ext cx="5473700" cy="4392612"/>
          </a:xfrm>
          <a:prstGeom prst="rect">
            <a:avLst/>
          </a:prstGeom>
        </p:spPr>
        <p:txBody>
          <a:bodyPr/>
          <a:lstStyle/>
          <a:p>
            <a:endParaRPr lang="en-US"/>
          </a:p>
        </p:txBody>
      </p:sp>
    </p:spTree>
    <p:extLst>
      <p:ext uri="{BB962C8B-B14F-4D97-AF65-F5344CB8AC3E}">
        <p14:creationId xmlns:p14="http://schemas.microsoft.com/office/powerpoint/2010/main" val="27361739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866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C405-5329-8F44-BF87-076C7BC7DF3F}"/>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8209913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0505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5"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1524F4-450B-494A-8168-C27743591B4F}" type="datetimeFigureOut">
              <a:rPr lang="en-US" smtClean="0"/>
              <a:t>10/2/2023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301055-81AA-C044-9423-EC0F2F6D7467}" type="slidenum">
              <a:rPr lang="en-US" smtClean="0"/>
              <a:t>‹#›</a:t>
            </a:fld>
            <a:endParaRPr lang="en-US"/>
          </a:p>
        </p:txBody>
      </p:sp>
    </p:spTree>
    <p:extLst>
      <p:ext uri="{BB962C8B-B14F-4D97-AF65-F5344CB8AC3E}">
        <p14:creationId xmlns:p14="http://schemas.microsoft.com/office/powerpoint/2010/main" val="3265911459"/>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46736C32-9A11-403A-AFE9-94662AD6AF30}" type="datetimeFigureOut">
              <a:rPr lang="en-GB" smtClean="0"/>
              <a:t>02/10/2023</a:t>
            </a:fld>
            <a:endParaRPr lang="en-GB"/>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EECE0C65-3D91-4227-94B8-A44DC289523D}" type="slidenum">
              <a:rPr lang="en-GB" smtClean="0"/>
              <a:t>‹#›</a:t>
            </a:fld>
            <a:endParaRPr lang="en-GB"/>
          </a:p>
        </p:txBody>
      </p:sp>
    </p:spTree>
    <p:extLst>
      <p:ext uri="{BB962C8B-B14F-4D97-AF65-F5344CB8AC3E}">
        <p14:creationId xmlns:p14="http://schemas.microsoft.com/office/powerpoint/2010/main" val="1455987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06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505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96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0808-5329-3A4B-BC95-FF75E1EE370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461588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28050557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5641884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image" Target="../media/image2.png"/><Relationship Id="rId5" Type="http://schemas.openxmlformats.org/officeDocument/2006/relationships/theme" Target="../theme/theme2.xml"/><Relationship Id="rId4"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1AB373-CFC7-C849-A174-915481BA7EC2}"/>
              </a:ext>
            </a:extLst>
          </p:cNvPr>
          <p:cNvPicPr>
            <a:picLocks noChangeAspect="1"/>
          </p:cNvPicPr>
          <p:nvPr userDrawn="1"/>
        </p:nvPicPr>
        <p:blipFill>
          <a:blip r:embed="rId10"/>
          <a:stretch>
            <a:fillRect/>
          </a:stretch>
        </p:blipFill>
        <p:spPr>
          <a:xfrm>
            <a:off x="10704512" y="260648"/>
            <a:ext cx="1224136" cy="1224136"/>
          </a:xfrm>
          <a:prstGeom prst="rect">
            <a:avLst/>
          </a:prstGeom>
        </p:spPr>
      </p:pic>
    </p:spTree>
  </p:cSld>
  <p:clrMap bg1="lt1" tx1="dk1" bg2="lt2" tx2="dk2" accent1="accent1" accent2="accent2" accent3="accent3" accent4="accent4" accent5="accent5" accent6="accent6" hlink="hlink" folHlink="folHlink"/>
  <p:sldLayoutIdLst>
    <p:sldLayoutId id="2147483686" r:id="rId1"/>
    <p:sldLayoutId id="2147483695" r:id="rId2"/>
    <p:sldLayoutId id="2147483696" r:id="rId3"/>
    <p:sldLayoutId id="2147483697" r:id="rId4"/>
    <p:sldLayoutId id="2147483698" r:id="rId5"/>
    <p:sldLayoutId id="2147483717" r:id="rId6"/>
    <p:sldLayoutId id="2147483718" r:id="rId7"/>
    <p:sldLayoutId id="2147483730" r:id="rId8"/>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704D62-23FC-224F-B479-F741B27866FE}"/>
              </a:ext>
            </a:extLst>
          </p:cNvPr>
          <p:cNvPicPr>
            <a:picLocks noChangeAspect="1"/>
          </p:cNvPicPr>
          <p:nvPr userDrawn="1"/>
        </p:nvPicPr>
        <p:blipFill>
          <a:blip r:embed="rId6"/>
          <a:stretch>
            <a:fillRect/>
          </a:stretch>
        </p:blipFill>
        <p:spPr>
          <a:xfrm>
            <a:off x="10683293" y="260648"/>
            <a:ext cx="1266574" cy="1260000"/>
          </a:xfrm>
          <a:prstGeom prst="rect">
            <a:avLst/>
          </a:prstGeom>
        </p:spPr>
      </p:pic>
    </p:spTree>
    <p:extLst>
      <p:ext uri="{BB962C8B-B14F-4D97-AF65-F5344CB8AC3E}">
        <p14:creationId xmlns:p14="http://schemas.microsoft.com/office/powerpoint/2010/main" val="257728784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4033649"/>
      </p:ext>
    </p:extLst>
  </p:cSld>
  <p:clrMap bg1="lt1" tx1="dk1" bg2="lt2" tx2="dk2" accent1="accent1" accent2="accent2" accent3="accent3" accent4="accent4" accent5="accent5" accent6="accent6" hlink="hlink" folHlink="folHlink"/>
  <p:sldLayoutIdLst>
    <p:sldLayoutId id="2147483703"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57230335"/>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5.tiff"/><Relationship Id="rId4" Type="http://schemas.openxmlformats.org/officeDocument/2006/relationships/image" Target="../media/image14.tiff"/></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9.tiff"/><Relationship Id="rId5" Type="http://schemas.openxmlformats.org/officeDocument/2006/relationships/image" Target="../media/image18.tiff"/><Relationship Id="rId4" Type="http://schemas.openxmlformats.org/officeDocument/2006/relationships/image" Target="../media/image17.tiff"/></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tiff"/><Relationship Id="rId7" Type="http://schemas.openxmlformats.org/officeDocument/2006/relationships/image" Target="../media/image24.emf"/><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3.emf"/><Relationship Id="rId5" Type="http://schemas.openxmlformats.org/officeDocument/2006/relationships/image" Target="../media/image22.png"/><Relationship Id="rId4" Type="http://schemas.openxmlformats.org/officeDocument/2006/relationships/image" Target="../media/image21.tiff"/></Relationships>
</file>

<file path=ppt/slides/_rels/slide21.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4.tiff"/></Relationships>
</file>

<file path=ppt/slides/_rels/slide22.xml.rels><?xml version="1.0" encoding="UTF-8" standalone="yes"?>
<Relationships xmlns="http://schemas.openxmlformats.org/package/2006/relationships"><Relationship Id="rId3" Type="http://schemas.openxmlformats.org/officeDocument/2006/relationships/hyperlink" Target="https://youtu.be/-ZtjFIvA_fs"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hyperlink" Target="https://youtu.be/DvOuc7cWXxc" TargetMode="External"/><Relationship Id="rId5" Type="http://schemas.openxmlformats.org/officeDocument/2006/relationships/hyperlink" Target="https://youtu.be/qDu3JAjf-U0" TargetMode="Externa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0" y="2420888"/>
            <a:ext cx="11352584" cy="3024336"/>
          </a:xfrm>
          <a:prstGeom prst="rect">
            <a:avLst/>
          </a:prstGeom>
        </p:spPr>
        <p:txBody>
          <a:bodyPr>
            <a:normAutofit/>
          </a:bodyPr>
          <a:lstStyle/>
          <a:p>
            <a:pPr algn="ctr"/>
            <a:r>
              <a:rPr lang="en-GB" sz="5400" b="1" dirty="0"/>
              <a:t>English at St Paul’s</a:t>
            </a:r>
            <a:br>
              <a:rPr lang="en-GB" sz="5400" b="1" dirty="0"/>
            </a:br>
            <a:r>
              <a:rPr lang="en-GB" sz="5400" b="1" dirty="0">
                <a:cs typeface="Calibri Light"/>
              </a:rPr>
              <a:t>Key Stage 1</a:t>
            </a:r>
          </a:p>
        </p:txBody>
      </p:sp>
      <p:pic>
        <p:nvPicPr>
          <p:cNvPr id="6" name="Picture 5"/>
          <p:cNvPicPr/>
          <p:nvPr/>
        </p:nvPicPr>
        <p:blipFill rotWithShape="1">
          <a:blip r:embed="rId2">
            <a:duotone>
              <a:schemeClr val="accent2">
                <a:shade val="45000"/>
                <a:satMod val="135000"/>
              </a:schemeClr>
              <a:prstClr val="white"/>
            </a:duotone>
            <a:extLst>
              <a:ext uri="{28A0092B-C50C-407E-A947-70E740481C1C}">
                <a14:useLocalDpi xmlns:a14="http://schemas.microsoft.com/office/drawing/2010/main" val="0"/>
              </a:ext>
            </a:extLst>
          </a:blip>
          <a:srcRect l="7613" r="37348"/>
          <a:stretch/>
        </p:blipFill>
        <p:spPr bwMode="auto">
          <a:xfrm>
            <a:off x="11155680" y="5598974"/>
            <a:ext cx="941342" cy="125902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615880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AEEAEB-E0DF-A449-A551-5E1B6661177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2" name="TextBox 1">
            <a:extLst>
              <a:ext uri="{FF2B5EF4-FFF2-40B4-BE49-F238E27FC236}">
                <a16:creationId xmlns:a16="http://schemas.microsoft.com/office/drawing/2014/main" id="{3712E026-EBF9-F244-AF94-27B3DBD213F8}"/>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Phonics at St Paul’s</a:t>
            </a:r>
          </a:p>
        </p:txBody>
      </p:sp>
    </p:spTree>
    <p:extLst>
      <p:ext uri="{BB962C8B-B14F-4D97-AF65-F5344CB8AC3E}">
        <p14:creationId xmlns:p14="http://schemas.microsoft.com/office/powerpoint/2010/main" val="2472348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334CC877-0EA2-492F-BCB9-D8060F38E73C}"/>
              </a:ext>
            </a:extLst>
          </p:cNvPr>
          <p:cNvSpPr>
            <a:spLocks noGrp="1"/>
          </p:cNvSpPr>
          <p:nvPr>
            <p:ph type="body" sz="quarter" idx="10"/>
          </p:nvPr>
        </p:nvSpPr>
        <p:spPr>
          <a:xfrm>
            <a:off x="479376" y="1916832"/>
            <a:ext cx="4392488" cy="4392488"/>
          </a:xfrm>
        </p:spPr>
        <p:txBody>
          <a:bodyPr lIns="91440" tIns="45720" rIns="91440" bIns="45720" anchor="ctr" anchorCtr="0"/>
          <a:lstStyle/>
          <a:p>
            <a:pPr marL="0" indent="0">
              <a:lnSpc>
                <a:spcPct val="100000"/>
              </a:lnSpc>
              <a:buNone/>
            </a:pPr>
            <a:r>
              <a:rPr lang="en-GB" dirty="0"/>
              <a:t>Our school has chosen </a:t>
            </a:r>
            <a:br>
              <a:rPr lang="en-GB" dirty="0"/>
            </a:br>
            <a:r>
              <a:rPr lang="en-GB" i="1" dirty="0"/>
              <a:t>Little </a:t>
            </a:r>
            <a:r>
              <a:rPr lang="en-GB" i="1" dirty="0" err="1"/>
              <a:t>Wandle</a:t>
            </a:r>
            <a:r>
              <a:rPr lang="en-GB" i="1" dirty="0"/>
              <a:t> Letters and Sounds Revised</a:t>
            </a:r>
            <a:r>
              <a:rPr lang="en-GB" dirty="0"/>
              <a:t> as our systematic, synthetic phonics (SSP) programme to teach early reading and spelling. </a:t>
            </a:r>
          </a:p>
        </p:txBody>
      </p:sp>
      <p:sp>
        <p:nvSpPr>
          <p:cNvPr id="3" name="Title 2">
            <a:extLst>
              <a:ext uri="{FF2B5EF4-FFF2-40B4-BE49-F238E27FC236}">
                <a16:creationId xmlns:a16="http://schemas.microsoft.com/office/drawing/2014/main" id="{FA31222B-A094-4C71-9CE9-75DB7035D263}"/>
              </a:ext>
            </a:extLst>
          </p:cNvPr>
          <p:cNvSpPr>
            <a:spLocks noGrp="1"/>
          </p:cNvSpPr>
          <p:nvPr>
            <p:ph type="title"/>
          </p:nvPr>
        </p:nvSpPr>
        <p:spPr>
          <a:xfrm>
            <a:off x="479376" y="332656"/>
            <a:ext cx="9793088" cy="1152128"/>
          </a:xfrm>
        </p:spPr>
        <p:txBody>
          <a:bodyPr/>
          <a:lstStyle/>
          <a:p>
            <a:r>
              <a:rPr lang="en-GB" dirty="0"/>
              <a:t>Little </a:t>
            </a:r>
            <a:r>
              <a:rPr lang="en-GB" dirty="0" err="1"/>
              <a:t>Wandle</a:t>
            </a:r>
            <a:r>
              <a:rPr lang="en-GB" dirty="0"/>
              <a:t> Letters and Sounds Revised</a:t>
            </a:r>
          </a:p>
        </p:txBody>
      </p:sp>
    </p:spTree>
    <p:extLst>
      <p:ext uri="{BB962C8B-B14F-4D97-AF65-F5344CB8AC3E}">
        <p14:creationId xmlns:p14="http://schemas.microsoft.com/office/powerpoint/2010/main" val="1769380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p:txBody>
          <a:bodyPr/>
          <a:lstStyle/>
          <a:p>
            <a:r>
              <a:rPr lang="en-GB" dirty="0"/>
              <a:t>We teach the children the sounds </a:t>
            </a:r>
          </a:p>
          <a:p>
            <a:r>
              <a:rPr lang="en-GB" dirty="0"/>
              <a:t>Children then blend the sounds together to read a word</a:t>
            </a:r>
          </a:p>
          <a:p>
            <a:r>
              <a:rPr lang="en-GB" u="sng" dirty="0"/>
              <a:t>This takes practice</a:t>
            </a:r>
          </a:p>
          <a:p>
            <a:pPr marL="0" indent="0">
              <a:buNone/>
            </a:pPr>
            <a:endParaRPr lang="en-GB" u="sng" dirty="0"/>
          </a:p>
          <a:p>
            <a:r>
              <a:rPr lang="en-US" i="1" dirty="0"/>
              <a:t>Some children learn to blend really quickly, and others take a little longer. </a:t>
            </a:r>
          </a:p>
          <a:p>
            <a:pPr marL="0" indent="0">
              <a:buNone/>
            </a:pPr>
            <a:endParaRPr lang="en-GB" dirty="0"/>
          </a:p>
          <a:p>
            <a:endParaRPr lang="en-GB" dirty="0"/>
          </a:p>
          <a:p>
            <a:pPr marL="0" indent="0">
              <a:buNone/>
            </a:pPr>
            <a:endParaRPr lang="en-GB" dirty="0"/>
          </a:p>
        </p:txBody>
      </p:sp>
      <p:sp>
        <p:nvSpPr>
          <p:cNvPr id="3" name="Title 2"/>
          <p:cNvSpPr>
            <a:spLocks noGrp="1"/>
          </p:cNvSpPr>
          <p:nvPr>
            <p:ph type="title"/>
          </p:nvPr>
        </p:nvSpPr>
        <p:spPr/>
        <p:txBody>
          <a:bodyPr/>
          <a:lstStyle/>
          <a:p>
            <a:r>
              <a:rPr lang="en-GB" dirty="0"/>
              <a:t>Blending to read words…</a:t>
            </a:r>
          </a:p>
        </p:txBody>
      </p:sp>
    </p:spTree>
    <p:extLst>
      <p:ext uri="{BB962C8B-B14F-4D97-AF65-F5344CB8AC3E}">
        <p14:creationId xmlns:p14="http://schemas.microsoft.com/office/powerpoint/2010/main" val="3242850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anim calcmode="lin" valueType="num">
                                      <p:cBhvr additive="base">
                                        <p:cTn id="13"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FF18DC-B9DE-FA47-9A8A-F3690285D807}"/>
              </a:ext>
            </a:extLst>
          </p:cNvPr>
          <p:cNvSpPr>
            <a:spLocks noGrp="1"/>
          </p:cNvSpPr>
          <p:nvPr>
            <p:ph type="title"/>
          </p:nvPr>
        </p:nvSpPr>
        <p:spPr/>
        <p:txBody>
          <a:bodyPr/>
          <a:lstStyle/>
          <a:p>
            <a:r>
              <a:rPr lang="en-US" dirty="0"/>
              <a:t>Terminology - used across the whole school </a:t>
            </a:r>
          </a:p>
        </p:txBody>
      </p:sp>
      <p:sp>
        <p:nvSpPr>
          <p:cNvPr id="5" name="Rounded Rectangle 4">
            <a:extLst>
              <a:ext uri="{FF2B5EF4-FFF2-40B4-BE49-F238E27FC236}">
                <a16:creationId xmlns:a16="http://schemas.microsoft.com/office/drawing/2014/main" id="{1769BDE3-0AAC-A341-BB8F-73D178BFF921}"/>
              </a:ext>
            </a:extLst>
          </p:cNvPr>
          <p:cNvSpPr/>
          <p:nvPr/>
        </p:nvSpPr>
        <p:spPr>
          <a:xfrm>
            <a:off x="623392" y="213285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Phoneme</a:t>
            </a:r>
          </a:p>
        </p:txBody>
      </p:sp>
      <p:sp>
        <p:nvSpPr>
          <p:cNvPr id="6" name="Rounded Rectangle 5">
            <a:extLst>
              <a:ext uri="{FF2B5EF4-FFF2-40B4-BE49-F238E27FC236}">
                <a16:creationId xmlns:a16="http://schemas.microsoft.com/office/drawing/2014/main" id="{3120A5B3-E8CF-1645-AE51-E5574FE5F74F}"/>
              </a:ext>
            </a:extLst>
          </p:cNvPr>
          <p:cNvSpPr/>
          <p:nvPr/>
        </p:nvSpPr>
        <p:spPr>
          <a:xfrm>
            <a:off x="6888088" y="2103647"/>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Split vowel digraph </a:t>
            </a:r>
          </a:p>
        </p:txBody>
      </p:sp>
      <p:sp>
        <p:nvSpPr>
          <p:cNvPr id="7" name="Rounded Rectangle 6">
            <a:extLst>
              <a:ext uri="{FF2B5EF4-FFF2-40B4-BE49-F238E27FC236}">
                <a16:creationId xmlns:a16="http://schemas.microsoft.com/office/drawing/2014/main" id="{22408E65-6639-BF46-A2B1-8EE40CCA0AB0}"/>
              </a:ext>
            </a:extLst>
          </p:cNvPr>
          <p:cNvSpPr/>
          <p:nvPr/>
        </p:nvSpPr>
        <p:spPr>
          <a:xfrm>
            <a:off x="62339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Grapheme</a:t>
            </a:r>
          </a:p>
        </p:txBody>
      </p:sp>
      <p:sp>
        <p:nvSpPr>
          <p:cNvPr id="8" name="Rounded Rectangle 7">
            <a:extLst>
              <a:ext uri="{FF2B5EF4-FFF2-40B4-BE49-F238E27FC236}">
                <a16:creationId xmlns:a16="http://schemas.microsoft.com/office/drawing/2014/main" id="{E525C50B-ABA3-8E48-87FF-F6B23D6442BD}"/>
              </a:ext>
            </a:extLst>
          </p:cNvPr>
          <p:cNvSpPr/>
          <p:nvPr/>
        </p:nvSpPr>
        <p:spPr>
          <a:xfrm>
            <a:off x="6888088" y="3082550"/>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Blend </a:t>
            </a:r>
          </a:p>
        </p:txBody>
      </p:sp>
      <p:sp>
        <p:nvSpPr>
          <p:cNvPr id="9" name="Rounded Rectangle 8">
            <a:extLst>
              <a:ext uri="{FF2B5EF4-FFF2-40B4-BE49-F238E27FC236}">
                <a16:creationId xmlns:a16="http://schemas.microsoft.com/office/drawing/2014/main" id="{6A02456E-1619-6441-8838-4FAF7B95E8DE}"/>
              </a:ext>
            </a:extLst>
          </p:cNvPr>
          <p:cNvSpPr/>
          <p:nvPr/>
        </p:nvSpPr>
        <p:spPr>
          <a:xfrm>
            <a:off x="625082" y="41198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Digraph</a:t>
            </a:r>
          </a:p>
        </p:txBody>
      </p:sp>
      <p:sp>
        <p:nvSpPr>
          <p:cNvPr id="10" name="Rounded Rectangle 9">
            <a:extLst>
              <a:ext uri="{FF2B5EF4-FFF2-40B4-BE49-F238E27FC236}">
                <a16:creationId xmlns:a16="http://schemas.microsoft.com/office/drawing/2014/main" id="{D8CA016A-8FA6-964F-AB5B-6E97732A71F4}"/>
              </a:ext>
            </a:extLst>
          </p:cNvPr>
          <p:cNvSpPr/>
          <p:nvPr/>
        </p:nvSpPr>
        <p:spPr>
          <a:xfrm>
            <a:off x="6889778" y="4090662"/>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Segment</a:t>
            </a:r>
          </a:p>
        </p:txBody>
      </p:sp>
      <p:sp>
        <p:nvSpPr>
          <p:cNvPr id="11" name="Rounded Rectangle 10">
            <a:extLst>
              <a:ext uri="{FF2B5EF4-FFF2-40B4-BE49-F238E27FC236}">
                <a16:creationId xmlns:a16="http://schemas.microsoft.com/office/drawing/2014/main" id="{6CC4B300-839D-984F-AF8D-56FF7F67EB7F}"/>
              </a:ext>
            </a:extLst>
          </p:cNvPr>
          <p:cNvSpPr/>
          <p:nvPr/>
        </p:nvSpPr>
        <p:spPr>
          <a:xfrm>
            <a:off x="62339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Trigraph</a:t>
            </a:r>
          </a:p>
        </p:txBody>
      </p:sp>
    </p:spTree>
    <p:extLst>
      <p:ext uri="{BB962C8B-B14F-4D97-AF65-F5344CB8AC3E}">
        <p14:creationId xmlns:p14="http://schemas.microsoft.com/office/powerpoint/2010/main" val="761715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F3B3DD4-A689-7440-8390-D80792CB971D}"/>
              </a:ext>
            </a:extLst>
          </p:cNvPr>
          <p:cNvSpPr>
            <a:spLocks noGrp="1"/>
          </p:cNvSpPr>
          <p:nvPr>
            <p:ph type="title"/>
          </p:nvPr>
        </p:nvSpPr>
        <p:spPr/>
        <p:txBody>
          <a:bodyPr/>
          <a:lstStyle/>
          <a:p>
            <a:r>
              <a:rPr lang="en-US" dirty="0"/>
              <a:t>Teaching order – 4 new sounds a week + a review lesson</a:t>
            </a:r>
          </a:p>
        </p:txBody>
      </p:sp>
      <p:pic>
        <p:nvPicPr>
          <p:cNvPr id="7" name="Picture 6">
            <a:extLst>
              <a:ext uri="{FF2B5EF4-FFF2-40B4-BE49-F238E27FC236}">
                <a16:creationId xmlns:a16="http://schemas.microsoft.com/office/drawing/2014/main" id="{913398DB-F0B8-D14E-AAA3-50D22D96B9E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168008" y="3068960"/>
            <a:ext cx="4850928" cy="4176464"/>
          </a:xfrm>
          <a:prstGeom prst="roundRect">
            <a:avLst>
              <a:gd name="adj" fmla="val 2325"/>
            </a:avLst>
          </a:prstGeom>
          <a:effectLst>
            <a:glow rad="127000">
              <a:schemeClr val="tx1">
                <a:lumMod val="95000"/>
                <a:lumOff val="5000"/>
                <a:alpha val="10000"/>
              </a:schemeClr>
            </a:glow>
          </a:effectLst>
        </p:spPr>
      </p:pic>
      <p:pic>
        <p:nvPicPr>
          <p:cNvPr id="8" name="Picture 7">
            <a:extLst>
              <a:ext uri="{FF2B5EF4-FFF2-40B4-BE49-F238E27FC236}">
                <a16:creationId xmlns:a16="http://schemas.microsoft.com/office/drawing/2014/main" id="{F4908B15-A23E-CB47-8001-6496D25A91A2}"/>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767408" y="2060848"/>
            <a:ext cx="4850928" cy="5184576"/>
          </a:xfrm>
          <a:prstGeom prst="roundRect">
            <a:avLst>
              <a:gd name="adj" fmla="val 2530"/>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25009663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35600B1-8DEE-7042-8BB5-4711875F22B5}"/>
              </a:ext>
            </a:extLst>
          </p:cNvPr>
          <p:cNvSpPr>
            <a:spLocks noGrp="1"/>
          </p:cNvSpPr>
          <p:nvPr>
            <p:ph type="title"/>
          </p:nvPr>
        </p:nvSpPr>
        <p:spPr/>
        <p:txBody>
          <a:bodyPr/>
          <a:lstStyle/>
          <a:p>
            <a:r>
              <a:rPr lang="en-US" dirty="0"/>
              <a:t>Gradually your child learns the entire alphabetic code:</a:t>
            </a:r>
          </a:p>
        </p:txBody>
      </p:sp>
      <p:pic>
        <p:nvPicPr>
          <p:cNvPr id="8" name="Picture 7">
            <a:extLst>
              <a:ext uri="{FF2B5EF4-FFF2-40B4-BE49-F238E27FC236}">
                <a16:creationId xmlns:a16="http://schemas.microsoft.com/office/drawing/2014/main" id="{4DE1D942-2F2C-2E40-A7C5-F612F9DBAAE5}"/>
              </a:ext>
            </a:extLst>
          </p:cNvPr>
          <p:cNvPicPr>
            <a:picLocks noChangeAspect="1"/>
          </p:cNvPicPr>
          <p:nvPr/>
        </p:nvPicPr>
        <p:blipFill rotWithShape="1">
          <a:blip r:embed="rId3">
            <a:extLst>
              <a:ext uri="{28A0092B-C50C-407E-A947-70E740481C1C}">
                <a14:useLocalDpi xmlns:a14="http://schemas.microsoft.com/office/drawing/2010/main"/>
              </a:ext>
            </a:extLst>
          </a:blip>
          <a:srcRect b="20914"/>
          <a:stretch/>
        </p:blipFill>
        <p:spPr>
          <a:xfrm>
            <a:off x="623392" y="2060848"/>
            <a:ext cx="4850928" cy="5423724"/>
          </a:xfrm>
          <a:prstGeom prst="roundRect">
            <a:avLst>
              <a:gd name="adj" fmla="val 3145"/>
            </a:avLst>
          </a:prstGeom>
          <a:effectLst>
            <a:glow rad="127000">
              <a:schemeClr val="tx1">
                <a:lumMod val="95000"/>
                <a:lumOff val="5000"/>
                <a:alpha val="10000"/>
              </a:schemeClr>
            </a:glow>
          </a:effectLst>
        </p:spPr>
      </p:pic>
      <p:pic>
        <p:nvPicPr>
          <p:cNvPr id="9" name="Picture 8">
            <a:extLst>
              <a:ext uri="{FF2B5EF4-FFF2-40B4-BE49-F238E27FC236}">
                <a16:creationId xmlns:a16="http://schemas.microsoft.com/office/drawing/2014/main" id="{6B1F0601-B503-5F43-8A03-877058285A17}"/>
              </a:ext>
            </a:extLst>
          </p:cNvPr>
          <p:cNvPicPr>
            <a:picLocks noChangeAspect="1"/>
          </p:cNvPicPr>
          <p:nvPr/>
        </p:nvPicPr>
        <p:blipFill rotWithShape="1">
          <a:blip r:embed="rId4">
            <a:extLst>
              <a:ext uri="{28A0092B-C50C-407E-A947-70E740481C1C}">
                <a14:useLocalDpi xmlns:a14="http://schemas.microsoft.com/office/drawing/2010/main"/>
              </a:ext>
            </a:extLst>
          </a:blip>
          <a:srcRect b="34564"/>
          <a:stretch/>
        </p:blipFill>
        <p:spPr>
          <a:xfrm>
            <a:off x="6023992" y="2924944"/>
            <a:ext cx="4850928" cy="4487620"/>
          </a:xfrm>
          <a:prstGeom prst="roundRect">
            <a:avLst>
              <a:gd name="adj" fmla="val 3378"/>
            </a:avLst>
          </a:prstGeom>
          <a:effectLst>
            <a:glow rad="127000">
              <a:schemeClr val="tx1">
                <a:lumMod val="95000"/>
                <a:lumOff val="5000"/>
                <a:alpha val="10000"/>
              </a:schemeClr>
            </a:glow>
          </a:effectLst>
        </p:spPr>
      </p:pic>
    </p:spTree>
    <p:extLst>
      <p:ext uri="{BB962C8B-B14F-4D97-AF65-F5344CB8AC3E}">
        <p14:creationId xmlns:p14="http://schemas.microsoft.com/office/powerpoint/2010/main" val="475598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CCB653-43CD-5E45-80A3-0B2B306C73C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4" name="TextBox 3">
            <a:extLst>
              <a:ext uri="{FF2B5EF4-FFF2-40B4-BE49-F238E27FC236}">
                <a16:creationId xmlns:a16="http://schemas.microsoft.com/office/drawing/2014/main" id="{EA3E8739-0EDB-B444-A351-73F5CD537FEA}"/>
              </a:ext>
            </a:extLst>
          </p:cNvPr>
          <p:cNvSpPr txBox="1"/>
          <p:nvPr/>
        </p:nvSpPr>
        <p:spPr>
          <a:xfrm>
            <a:off x="0" y="2780928"/>
            <a:ext cx="12191999" cy="2092881"/>
          </a:xfrm>
          <a:prstGeom prst="rect">
            <a:avLst/>
          </a:prstGeom>
          <a:noFill/>
        </p:spPr>
        <p:txBody>
          <a:bodyPr wrap="square" rtlCol="0">
            <a:spAutoFit/>
          </a:bodyPr>
          <a:lstStyle/>
          <a:p>
            <a:pPr algn="ctr"/>
            <a:r>
              <a:rPr lang="en-US" sz="6500" b="1" dirty="0">
                <a:solidFill>
                  <a:schemeClr val="bg1"/>
                </a:solidFill>
              </a:rPr>
              <a:t>Reading and spelling </a:t>
            </a:r>
            <a:br>
              <a:rPr lang="en-US" sz="6500" b="1" dirty="0">
                <a:solidFill>
                  <a:schemeClr val="bg1"/>
                </a:solidFill>
              </a:rPr>
            </a:br>
            <a:r>
              <a:rPr lang="en-US" sz="6500" b="1" dirty="0">
                <a:solidFill>
                  <a:schemeClr val="bg1"/>
                </a:solidFill>
              </a:rPr>
              <a:t>at St Paul’s</a:t>
            </a:r>
          </a:p>
        </p:txBody>
      </p:sp>
    </p:spTree>
    <p:extLst>
      <p:ext uri="{BB962C8B-B14F-4D97-AF65-F5344CB8AC3E}">
        <p14:creationId xmlns:p14="http://schemas.microsoft.com/office/powerpoint/2010/main" val="3708247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71F0471-4A55-3846-B0BD-83140E2B4CB8}"/>
              </a:ext>
            </a:extLst>
          </p:cNvPr>
          <p:cNvPicPr>
            <a:picLocks noChangeAspect="1"/>
          </p:cNvPicPr>
          <p:nvPr/>
        </p:nvPicPr>
        <p:blipFill>
          <a:blip r:embed="rId3"/>
          <a:stretch>
            <a:fillRect/>
          </a:stretch>
        </p:blipFill>
        <p:spPr>
          <a:xfrm>
            <a:off x="767408" y="1758400"/>
            <a:ext cx="3106041" cy="4444216"/>
          </a:xfrm>
          <a:prstGeom prst="rect">
            <a:avLst/>
          </a:prstGeom>
          <a:effectLst>
            <a:glow rad="127000">
              <a:schemeClr val="tx1">
                <a:alpha val="8000"/>
              </a:schemeClr>
            </a:glow>
          </a:effectLst>
        </p:spPr>
      </p:pic>
      <p:pic>
        <p:nvPicPr>
          <p:cNvPr id="6" name="Picture 5">
            <a:extLst>
              <a:ext uri="{FF2B5EF4-FFF2-40B4-BE49-F238E27FC236}">
                <a16:creationId xmlns:a16="http://schemas.microsoft.com/office/drawing/2014/main" id="{806C001C-814A-1848-A7E5-352D2F68FD50}"/>
              </a:ext>
            </a:extLst>
          </p:cNvPr>
          <p:cNvPicPr>
            <a:picLocks noChangeAspect="1"/>
          </p:cNvPicPr>
          <p:nvPr/>
        </p:nvPicPr>
        <p:blipFill>
          <a:blip r:embed="rId4"/>
          <a:stretch>
            <a:fillRect/>
          </a:stretch>
        </p:blipFill>
        <p:spPr>
          <a:xfrm>
            <a:off x="4439816" y="1733846"/>
            <a:ext cx="3118317" cy="4493324"/>
          </a:xfrm>
          <a:prstGeom prst="rect">
            <a:avLst/>
          </a:prstGeom>
          <a:effectLst>
            <a:glow rad="127000">
              <a:schemeClr val="tx1">
                <a:alpha val="8000"/>
              </a:schemeClr>
            </a:glow>
          </a:effectLst>
        </p:spPr>
      </p:pic>
      <p:sp>
        <p:nvSpPr>
          <p:cNvPr id="3" name="Title 2">
            <a:extLst>
              <a:ext uri="{FF2B5EF4-FFF2-40B4-BE49-F238E27FC236}">
                <a16:creationId xmlns:a16="http://schemas.microsoft.com/office/drawing/2014/main" id="{26E2E055-D791-3148-ABD1-64385835A769}"/>
              </a:ext>
            </a:extLst>
          </p:cNvPr>
          <p:cNvSpPr>
            <a:spLocks noGrp="1"/>
          </p:cNvSpPr>
          <p:nvPr>
            <p:ph type="title"/>
          </p:nvPr>
        </p:nvSpPr>
        <p:spPr/>
        <p:txBody>
          <a:bodyPr/>
          <a:lstStyle/>
          <a:p>
            <a:r>
              <a:rPr lang="en-US" dirty="0"/>
              <a:t>Reading and spelling </a:t>
            </a:r>
          </a:p>
        </p:txBody>
      </p:sp>
      <p:sp>
        <p:nvSpPr>
          <p:cNvPr id="2" name="Rectangle 1"/>
          <p:cNvSpPr/>
          <p:nvPr/>
        </p:nvSpPr>
        <p:spPr>
          <a:xfrm>
            <a:off x="7752184" y="2060848"/>
            <a:ext cx="3956331" cy="3046988"/>
          </a:xfrm>
          <a:prstGeom prst="rect">
            <a:avLst/>
          </a:prstGeom>
        </p:spPr>
        <p:txBody>
          <a:bodyPr wrap="square">
            <a:spAutoFit/>
          </a:bodyPr>
          <a:lstStyle/>
          <a:p>
            <a:r>
              <a:rPr lang="en-US" sz="3200" i="1" dirty="0"/>
              <a:t>Children learn that there are graphemes that can have different sounds and sounds that can be made with different letters</a:t>
            </a:r>
            <a:endParaRPr lang="en-GB" sz="3200" dirty="0"/>
          </a:p>
        </p:txBody>
      </p:sp>
    </p:spTree>
    <p:extLst>
      <p:ext uri="{BB962C8B-B14F-4D97-AF65-F5344CB8AC3E}">
        <p14:creationId xmlns:p14="http://schemas.microsoft.com/office/powerpoint/2010/main" val="2030589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545611C7-E0F5-DA44-85D0-52EBBAE9A918}"/>
              </a:ext>
            </a:extLst>
          </p:cNvPr>
          <p:cNvSpPr/>
          <p:nvPr/>
        </p:nvSpPr>
        <p:spPr>
          <a:xfrm>
            <a:off x="263352" y="1628800"/>
            <a:ext cx="11665296" cy="4968552"/>
          </a:xfrm>
          <a:prstGeom prst="roundRect">
            <a:avLst>
              <a:gd name="adj" fmla="val 4865"/>
            </a:avLst>
          </a:prstGeom>
          <a:solidFill>
            <a:schemeClr val="accent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 Placeholder 1">
            <a:extLst>
              <a:ext uri="{FF2B5EF4-FFF2-40B4-BE49-F238E27FC236}">
                <a16:creationId xmlns:a16="http://schemas.microsoft.com/office/drawing/2014/main" id="{A4451E03-CDAF-FD45-B0F4-36BD87D44AD0}"/>
              </a:ext>
            </a:extLst>
          </p:cNvPr>
          <p:cNvSpPr>
            <a:spLocks noGrp="1"/>
          </p:cNvSpPr>
          <p:nvPr>
            <p:ph type="body" sz="quarter" idx="10"/>
          </p:nvPr>
        </p:nvSpPr>
        <p:spPr>
          <a:xfrm>
            <a:off x="479376" y="2204864"/>
            <a:ext cx="5256584" cy="4392488"/>
          </a:xfrm>
        </p:spPr>
        <p:txBody>
          <a:bodyPr/>
          <a:lstStyle/>
          <a:p>
            <a:pPr marL="0" indent="0" algn="ctr">
              <a:buNone/>
            </a:pPr>
            <a:r>
              <a:rPr lang="en-US" sz="8000" u="sng" dirty="0">
                <a:solidFill>
                  <a:schemeClr val="accent2"/>
                </a:solidFill>
                <a:latin typeface="+mj-lt"/>
                <a:ea typeface="Sassoon Infant Rg" panose="02000503030000020003" pitchFamily="2" charset="0"/>
              </a:rPr>
              <a:t>sh</a:t>
            </a:r>
            <a:r>
              <a:rPr lang="en-US" sz="8000" dirty="0">
                <a:solidFill>
                  <a:schemeClr val="tx1"/>
                </a:solidFill>
                <a:latin typeface="+mj-lt"/>
                <a:ea typeface="Sassoon Infant Rg" panose="02000503030000020003" pitchFamily="2" charset="0"/>
              </a:rPr>
              <a:t>ell</a:t>
            </a:r>
          </a:p>
          <a:p>
            <a:pPr marL="0" indent="0" algn="ctr">
              <a:buNone/>
            </a:pPr>
            <a:r>
              <a:rPr lang="en-US" sz="8000" u="sng" dirty="0">
                <a:solidFill>
                  <a:schemeClr val="accent2"/>
                </a:solidFill>
                <a:latin typeface="+mj-lt"/>
                <a:ea typeface="Sassoon Infant Rg" panose="02000503030000020003" pitchFamily="2" charset="0"/>
              </a:rPr>
              <a:t>ch</a:t>
            </a:r>
            <a:r>
              <a:rPr lang="en-US" sz="8000" dirty="0">
                <a:solidFill>
                  <a:schemeClr val="tx1"/>
                </a:solidFill>
                <a:latin typeface="+mj-lt"/>
                <a:ea typeface="Sassoon Infant Rg" panose="02000503030000020003" pitchFamily="2" charset="0"/>
              </a:rPr>
              <a:t>ef</a:t>
            </a:r>
          </a:p>
          <a:p>
            <a:pPr marL="0" indent="0" algn="ctr">
              <a:buNone/>
            </a:pPr>
            <a:r>
              <a:rPr lang="en-US" sz="8000" dirty="0">
                <a:solidFill>
                  <a:schemeClr val="tx1"/>
                </a:solidFill>
                <a:latin typeface="+mj-lt"/>
                <a:ea typeface="Sassoon Infant Rg" panose="02000503030000020003" pitchFamily="2" charset="0"/>
              </a:rPr>
              <a:t>spe</a:t>
            </a:r>
            <a:r>
              <a:rPr lang="en-US" sz="8000" u="sng" dirty="0">
                <a:solidFill>
                  <a:schemeClr val="accent2"/>
                </a:solidFill>
                <a:latin typeface="+mj-lt"/>
                <a:ea typeface="Sassoon Infant Rg" panose="02000503030000020003" pitchFamily="2" charset="0"/>
              </a:rPr>
              <a:t>ci</a:t>
            </a:r>
            <a:r>
              <a:rPr lang="en-US" sz="8000" dirty="0">
                <a:solidFill>
                  <a:schemeClr val="tx1"/>
                </a:solidFill>
                <a:latin typeface="+mj-lt"/>
                <a:ea typeface="Sassoon Infant Rg" panose="02000503030000020003" pitchFamily="2" charset="0"/>
              </a:rPr>
              <a:t>al</a:t>
            </a:r>
            <a:endParaRPr lang="en-US" sz="9600" dirty="0">
              <a:solidFill>
                <a:schemeClr val="tx1"/>
              </a:solidFill>
              <a:latin typeface="+mj-lt"/>
              <a:ea typeface="Sassoon Infant Rg" panose="02000503030000020003" pitchFamily="2" charset="0"/>
            </a:endParaRPr>
          </a:p>
        </p:txBody>
      </p:sp>
      <p:sp>
        <p:nvSpPr>
          <p:cNvPr id="3" name="Title 2">
            <a:extLst>
              <a:ext uri="{FF2B5EF4-FFF2-40B4-BE49-F238E27FC236}">
                <a16:creationId xmlns:a16="http://schemas.microsoft.com/office/drawing/2014/main" id="{A089F851-6352-7342-953E-DB04AE7679B1}"/>
              </a:ext>
            </a:extLst>
          </p:cNvPr>
          <p:cNvSpPr>
            <a:spLocks noGrp="1"/>
          </p:cNvSpPr>
          <p:nvPr>
            <p:ph type="title"/>
          </p:nvPr>
        </p:nvSpPr>
        <p:spPr>
          <a:xfrm>
            <a:off x="479376" y="332656"/>
            <a:ext cx="9793088" cy="1152128"/>
          </a:xfrm>
        </p:spPr>
        <p:txBody>
          <a:bodyPr/>
          <a:lstStyle/>
          <a:p>
            <a:r>
              <a:rPr lang="en-US" dirty="0"/>
              <a:t>Another example…all the different ways to write the phoneme </a:t>
            </a:r>
            <a:r>
              <a:rPr lang="en-US" dirty="0" err="1"/>
              <a:t>sh</a:t>
            </a:r>
            <a:r>
              <a:rPr lang="en-US" dirty="0"/>
              <a:t>:</a:t>
            </a:r>
          </a:p>
        </p:txBody>
      </p:sp>
      <p:sp>
        <p:nvSpPr>
          <p:cNvPr id="4" name="Text Placeholder 3">
            <a:extLst>
              <a:ext uri="{FF2B5EF4-FFF2-40B4-BE49-F238E27FC236}">
                <a16:creationId xmlns:a16="http://schemas.microsoft.com/office/drawing/2014/main" id="{7FC492CE-899C-294C-9F0C-49E8A7FC09DD}"/>
              </a:ext>
            </a:extLst>
          </p:cNvPr>
          <p:cNvSpPr>
            <a:spLocks noGrp="1"/>
          </p:cNvSpPr>
          <p:nvPr>
            <p:ph type="body" sz="quarter" idx="11"/>
          </p:nvPr>
        </p:nvSpPr>
        <p:spPr>
          <a:xfrm>
            <a:off x="6240016" y="2204864"/>
            <a:ext cx="5256584" cy="4392488"/>
          </a:xfrm>
        </p:spPr>
        <p:txBody>
          <a:bodyPr/>
          <a:lstStyle/>
          <a:p>
            <a:pPr marL="0" indent="0" algn="ctr">
              <a:buNone/>
            </a:pPr>
            <a:r>
              <a:rPr lang="en-US" sz="8000" dirty="0">
                <a:solidFill>
                  <a:schemeClr val="tx1"/>
                </a:solidFill>
                <a:latin typeface="+mj-lt"/>
                <a:ea typeface="Sassoon Infant Rg" panose="02000503030000020003" pitchFamily="2" charset="0"/>
              </a:rPr>
              <a:t>cap</a:t>
            </a:r>
            <a:r>
              <a:rPr lang="en-US" sz="8000" u="sng" dirty="0">
                <a:solidFill>
                  <a:schemeClr val="accent2"/>
                </a:solidFill>
                <a:latin typeface="+mj-lt"/>
                <a:ea typeface="Sassoon Infant Rg" panose="02000503030000020003" pitchFamily="2" charset="0"/>
              </a:rPr>
              <a:t>ti</a:t>
            </a:r>
            <a:r>
              <a:rPr lang="en-US" sz="8000" dirty="0">
                <a:solidFill>
                  <a:schemeClr val="tx1"/>
                </a:solidFill>
                <a:latin typeface="+mj-lt"/>
                <a:ea typeface="Sassoon Infant Rg" panose="02000503030000020003" pitchFamily="2" charset="0"/>
              </a:rPr>
              <a:t>on</a:t>
            </a:r>
          </a:p>
          <a:p>
            <a:pPr marL="0" indent="0" algn="ctr">
              <a:buNone/>
            </a:pPr>
            <a:r>
              <a:rPr lang="en-US" sz="8000" dirty="0">
                <a:solidFill>
                  <a:schemeClr val="tx1"/>
                </a:solidFill>
                <a:latin typeface="+mj-lt"/>
                <a:ea typeface="Sassoon Infant Rg" panose="02000503030000020003" pitchFamily="2" charset="0"/>
              </a:rPr>
              <a:t>man</a:t>
            </a:r>
            <a:r>
              <a:rPr lang="en-US" sz="8000" u="sng" dirty="0">
                <a:solidFill>
                  <a:schemeClr val="accent2"/>
                </a:solidFill>
                <a:latin typeface="+mj-lt"/>
                <a:ea typeface="Sassoon Infant Rg" panose="02000503030000020003" pitchFamily="2" charset="0"/>
              </a:rPr>
              <a:t>si</a:t>
            </a:r>
            <a:r>
              <a:rPr lang="en-US" sz="8000" dirty="0">
                <a:solidFill>
                  <a:schemeClr val="tx1"/>
                </a:solidFill>
                <a:latin typeface="+mj-lt"/>
                <a:ea typeface="Sassoon Infant Rg" panose="02000503030000020003" pitchFamily="2" charset="0"/>
              </a:rPr>
              <a:t>on</a:t>
            </a:r>
          </a:p>
          <a:p>
            <a:pPr marL="0" indent="0" algn="ctr">
              <a:buNone/>
            </a:pPr>
            <a:r>
              <a:rPr lang="en-US" sz="8000" dirty="0">
                <a:solidFill>
                  <a:schemeClr val="tx1"/>
                </a:solidFill>
                <a:latin typeface="+mj-lt"/>
                <a:ea typeface="Sassoon Infant Rg" panose="02000503030000020003" pitchFamily="2" charset="0"/>
              </a:rPr>
              <a:t>pa</a:t>
            </a:r>
            <a:r>
              <a:rPr lang="en-US" sz="8000" u="sng" dirty="0">
                <a:solidFill>
                  <a:schemeClr val="accent2"/>
                </a:solidFill>
                <a:latin typeface="+mj-lt"/>
                <a:ea typeface="Sassoon Infant Rg" panose="02000503030000020003" pitchFamily="2" charset="0"/>
              </a:rPr>
              <a:t>ssi</a:t>
            </a:r>
            <a:r>
              <a:rPr lang="en-US" sz="8000" dirty="0">
                <a:solidFill>
                  <a:schemeClr val="tx1"/>
                </a:solidFill>
                <a:latin typeface="+mj-lt"/>
                <a:ea typeface="Sassoon Infant Rg" panose="02000503030000020003" pitchFamily="2" charset="0"/>
              </a:rPr>
              <a:t>on</a:t>
            </a:r>
          </a:p>
        </p:txBody>
      </p:sp>
    </p:spTree>
    <p:extLst>
      <p:ext uri="{BB962C8B-B14F-4D97-AF65-F5344CB8AC3E}">
        <p14:creationId xmlns:p14="http://schemas.microsoft.com/office/powerpoint/2010/main" val="3322292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Also known as Common Exception Words</a:t>
            </a:r>
          </a:p>
          <a:p>
            <a:r>
              <a:rPr lang="en-GB" dirty="0"/>
              <a:t>The have irregular spelling patterns and cannot be decoded for reading and writing using phonics.</a:t>
            </a:r>
          </a:p>
          <a:p>
            <a:r>
              <a:rPr lang="en-GB" dirty="0"/>
              <a:t>They need to be learned by sight, off by heart</a:t>
            </a:r>
          </a:p>
        </p:txBody>
      </p:sp>
      <p:sp>
        <p:nvSpPr>
          <p:cNvPr id="3" name="Title 2"/>
          <p:cNvSpPr>
            <a:spLocks noGrp="1"/>
          </p:cNvSpPr>
          <p:nvPr>
            <p:ph type="title"/>
          </p:nvPr>
        </p:nvSpPr>
        <p:spPr/>
        <p:txBody>
          <a:bodyPr/>
          <a:lstStyle/>
          <a:p>
            <a:r>
              <a:rPr lang="en-GB" dirty="0"/>
              <a:t>Tricky Words…</a:t>
            </a:r>
          </a:p>
        </p:txBody>
      </p:sp>
      <p:sp>
        <p:nvSpPr>
          <p:cNvPr id="4" name="Text Placeholder 3"/>
          <p:cNvSpPr>
            <a:spLocks noGrp="1"/>
          </p:cNvSpPr>
          <p:nvPr>
            <p:ph type="body" sz="quarter" idx="11"/>
          </p:nvPr>
        </p:nvSpPr>
        <p:spPr>
          <a:xfrm>
            <a:off x="6240016" y="1937296"/>
            <a:ext cx="5256584" cy="4392488"/>
          </a:xfrm>
        </p:spPr>
        <p:txBody>
          <a:bodyPr/>
          <a:lstStyle/>
          <a:p>
            <a:pPr marL="0" indent="0">
              <a:buNone/>
            </a:pPr>
            <a:r>
              <a:rPr lang="en-GB" dirty="0"/>
              <a:t>Examples include:</a:t>
            </a:r>
          </a:p>
          <a:p>
            <a:pPr marL="0" indent="0">
              <a:buNone/>
            </a:pPr>
            <a:endParaRPr lang="en-GB" dirty="0"/>
          </a:p>
          <a:p>
            <a:pPr marL="0" indent="0">
              <a:buNone/>
            </a:pPr>
            <a:r>
              <a:rPr lang="en-GB" dirty="0"/>
              <a:t>Said – pronounced </a:t>
            </a:r>
            <a:r>
              <a:rPr lang="en-GB" dirty="0" err="1"/>
              <a:t>sed</a:t>
            </a:r>
            <a:endParaRPr lang="en-GB" dirty="0"/>
          </a:p>
          <a:p>
            <a:pPr marL="0" indent="0">
              <a:buNone/>
            </a:pPr>
            <a:r>
              <a:rPr lang="en-GB" dirty="0"/>
              <a:t>Was – pronounced </a:t>
            </a:r>
            <a:r>
              <a:rPr lang="en-GB" dirty="0" err="1"/>
              <a:t>woz</a:t>
            </a:r>
            <a:endParaRPr lang="en-GB" dirty="0"/>
          </a:p>
          <a:p>
            <a:pPr marL="0" indent="0">
              <a:buNone/>
            </a:pPr>
            <a:r>
              <a:rPr lang="en-GB" dirty="0"/>
              <a:t>They – pronounced </a:t>
            </a:r>
            <a:r>
              <a:rPr lang="en-GB" dirty="0" err="1"/>
              <a:t>thay</a:t>
            </a:r>
            <a:endParaRPr lang="en-GB" dirty="0"/>
          </a:p>
          <a:p>
            <a:pPr marL="0" indent="0">
              <a:buNone/>
            </a:pPr>
            <a:endParaRPr lang="en-GB" dirty="0"/>
          </a:p>
        </p:txBody>
      </p:sp>
    </p:spTree>
    <p:extLst>
      <p:ext uri="{BB962C8B-B14F-4D97-AF65-F5344CB8AC3E}">
        <p14:creationId xmlns:p14="http://schemas.microsoft.com/office/powerpoint/2010/main" val="2786739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 calcmode="lin" valueType="num">
                                      <p:cBhvr additive="base">
                                        <p:cTn id="19"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0" end="0"/>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xEl>
                                              <p:pRg st="2" end="2"/>
                                            </p:txEl>
                                          </p:spTgt>
                                        </p:tgtEl>
                                        <p:attrNameLst>
                                          <p:attrName>style.visibility</p:attrName>
                                        </p:attrNameLst>
                                      </p:cBhvr>
                                      <p:to>
                                        <p:strVal val="visible"/>
                                      </p:to>
                                    </p:set>
                                    <p:anim calcmode="lin" valueType="num">
                                      <p:cBhvr additive="base">
                                        <p:cTn id="2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
                                            <p:txEl>
                                              <p:pRg st="3" end="3"/>
                                            </p:txEl>
                                          </p:spTgt>
                                        </p:tgtEl>
                                        <p:attrNameLst>
                                          <p:attrName>style.visibility</p:attrName>
                                        </p:attrNameLst>
                                      </p:cBhvr>
                                      <p:to>
                                        <p:strVal val="visible"/>
                                      </p:to>
                                    </p:set>
                                    <p:anim calcmode="lin" valueType="num">
                                      <p:cBhvr additive="base">
                                        <p:cTn id="2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 calcmode="lin" valueType="num">
                                      <p:cBhvr additive="base">
                                        <p:cTn id="3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AC732A3-851D-D049-AD06-5F1AF59A655A}"/>
              </a:ext>
            </a:extLst>
          </p:cNvPr>
          <p:cNvSpPr>
            <a:spLocks noGrp="1"/>
          </p:cNvSpPr>
          <p:nvPr>
            <p:ph type="body" sz="quarter" idx="10"/>
          </p:nvPr>
        </p:nvSpPr>
        <p:spPr>
          <a:xfrm>
            <a:off x="479376" y="2564904"/>
            <a:ext cx="4176464" cy="3744416"/>
          </a:xfrm>
        </p:spPr>
        <p:txBody>
          <a:bodyPr/>
          <a:lstStyle/>
          <a:p>
            <a:r>
              <a:rPr lang="en-US" sz="3200" dirty="0">
                <a:solidFill>
                  <a:schemeClr val="tx1"/>
                </a:solidFill>
              </a:rPr>
              <a:t>Say the word.</a:t>
            </a:r>
          </a:p>
          <a:p>
            <a:r>
              <a:rPr lang="en-US" sz="3200" dirty="0">
                <a:solidFill>
                  <a:schemeClr val="tx1"/>
                </a:solidFill>
              </a:rPr>
              <a:t>Segment the sounds.</a:t>
            </a:r>
          </a:p>
          <a:p>
            <a:r>
              <a:rPr lang="en-US" sz="3200" dirty="0">
                <a:solidFill>
                  <a:schemeClr val="tx1"/>
                </a:solidFill>
              </a:rPr>
              <a:t>Count the sounds.</a:t>
            </a:r>
          </a:p>
          <a:p>
            <a:r>
              <a:rPr lang="en-US" sz="3200" dirty="0">
                <a:solidFill>
                  <a:schemeClr val="tx1"/>
                </a:solidFill>
              </a:rPr>
              <a:t>Write them down.</a:t>
            </a:r>
          </a:p>
        </p:txBody>
      </p:sp>
      <p:sp>
        <p:nvSpPr>
          <p:cNvPr id="3" name="Title 2">
            <a:extLst>
              <a:ext uri="{FF2B5EF4-FFF2-40B4-BE49-F238E27FC236}">
                <a16:creationId xmlns:a16="http://schemas.microsoft.com/office/drawing/2014/main" id="{ECFA671A-2241-5149-A2E4-B0A940F120BA}"/>
              </a:ext>
            </a:extLst>
          </p:cNvPr>
          <p:cNvSpPr>
            <a:spLocks noGrp="1"/>
          </p:cNvSpPr>
          <p:nvPr>
            <p:ph type="title"/>
          </p:nvPr>
        </p:nvSpPr>
        <p:spPr/>
        <p:txBody>
          <a:bodyPr/>
          <a:lstStyle/>
          <a:p>
            <a:r>
              <a:rPr lang="en-US" dirty="0"/>
              <a:t>Spelling</a:t>
            </a:r>
          </a:p>
        </p:txBody>
      </p:sp>
    </p:spTree>
    <p:extLst>
      <p:ext uri="{BB962C8B-B14F-4D97-AF65-F5344CB8AC3E}">
        <p14:creationId xmlns:p14="http://schemas.microsoft.com/office/powerpoint/2010/main" val="9969337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endParaRPr lang="en-GB"/>
          </a:p>
        </p:txBody>
      </p:sp>
      <p:sp>
        <p:nvSpPr>
          <p:cNvPr id="5" name="Title 4"/>
          <p:cNvSpPr>
            <a:spLocks noGrp="1"/>
          </p:cNvSpPr>
          <p:nvPr>
            <p:ph type="title"/>
          </p:nvPr>
        </p:nvSpPr>
        <p:spPr>
          <a:xfrm>
            <a:off x="479376" y="332656"/>
            <a:ext cx="9793088" cy="717226"/>
          </a:xfrm>
        </p:spPr>
        <p:txBody>
          <a:bodyPr/>
          <a:lstStyle/>
          <a:p>
            <a:r>
              <a:rPr lang="en-GB" dirty="0"/>
              <a:t>Graphemes for Spelling …</a:t>
            </a:r>
          </a:p>
        </p:txBody>
      </p:sp>
      <p:sp>
        <p:nvSpPr>
          <p:cNvPr id="8" name="Text Placeholder 7"/>
          <p:cNvSpPr>
            <a:spLocks noGrp="1"/>
          </p:cNvSpPr>
          <p:nvPr>
            <p:ph type="body" sz="quarter" idx="11"/>
          </p:nvPr>
        </p:nvSpPr>
        <p:spPr/>
        <p:txBody>
          <a:bodyPr/>
          <a:lstStyle/>
          <a:p>
            <a:r>
              <a:rPr lang="en-GB" dirty="0"/>
              <a:t>There are 44 phonemes (sounds), but there are around 250 graphemes (letters or letter groups that correspond to a single sound). </a:t>
            </a:r>
          </a:p>
          <a:p>
            <a:endParaRPr lang="en-GB" dirty="0"/>
          </a:p>
          <a:p>
            <a:r>
              <a:rPr lang="en-GB" dirty="0"/>
              <a:t>This is because every phoneme corresponds to more than one grapheme (letter or letter groups) across different words.</a:t>
            </a:r>
          </a:p>
        </p:txBody>
      </p:sp>
      <p:pic>
        <p:nvPicPr>
          <p:cNvPr id="1026" name="Picture 2" descr="Phonemes and Graphemes - Jocelyn Seamer Educ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36" y="1058018"/>
            <a:ext cx="6336704" cy="55393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525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1351040A-DED0-A14E-B28C-624AD9D538C8}"/>
              </a:ext>
            </a:extLst>
          </p:cNvPr>
          <p:cNvSpPr>
            <a:spLocks noGrp="1"/>
          </p:cNvSpPr>
          <p:nvPr>
            <p:ph type="body" sz="quarter" idx="10"/>
          </p:nvPr>
        </p:nvSpPr>
        <p:spPr>
          <a:xfrm>
            <a:off x="479376" y="2556242"/>
            <a:ext cx="5616624" cy="3393038"/>
          </a:xfrm>
        </p:spPr>
        <p:txBody>
          <a:bodyPr/>
          <a:lstStyle/>
          <a:p>
            <a:pPr marL="0" indent="0">
              <a:buNone/>
            </a:pPr>
            <a:r>
              <a:rPr lang="en-GB" b="1" dirty="0">
                <a:solidFill>
                  <a:schemeClr val="tx2"/>
                </a:solidFill>
              </a:rPr>
              <a:t>Reading practice sessions are: </a:t>
            </a:r>
          </a:p>
          <a:p>
            <a:r>
              <a:rPr lang="en-GB" dirty="0">
                <a:solidFill>
                  <a:schemeClr val="tx1"/>
                </a:solidFill>
              </a:rPr>
              <a:t>timetabled three times a week </a:t>
            </a:r>
          </a:p>
          <a:p>
            <a:r>
              <a:rPr lang="en-GB" dirty="0">
                <a:solidFill>
                  <a:schemeClr val="tx1"/>
                </a:solidFill>
              </a:rPr>
              <a:t>taught by a trained teacher/teaching assistant</a:t>
            </a:r>
          </a:p>
          <a:p>
            <a:r>
              <a:rPr lang="en-GB" dirty="0">
                <a:solidFill>
                  <a:schemeClr val="tx1"/>
                </a:solidFill>
              </a:rPr>
              <a:t>taught in small groups.</a:t>
            </a:r>
            <a:endParaRPr lang="en-US" dirty="0">
              <a:solidFill>
                <a:schemeClr val="tx1"/>
              </a:solidFill>
            </a:endParaRPr>
          </a:p>
        </p:txBody>
      </p:sp>
      <p:sp>
        <p:nvSpPr>
          <p:cNvPr id="5" name="Title 4">
            <a:extLst>
              <a:ext uri="{FF2B5EF4-FFF2-40B4-BE49-F238E27FC236}">
                <a16:creationId xmlns:a16="http://schemas.microsoft.com/office/drawing/2014/main" id="{EE6CCD5B-D6D2-5041-8332-77F5BAF0AECB}"/>
              </a:ext>
            </a:extLst>
          </p:cNvPr>
          <p:cNvSpPr>
            <a:spLocks noGrp="1"/>
          </p:cNvSpPr>
          <p:nvPr>
            <p:ph type="title"/>
          </p:nvPr>
        </p:nvSpPr>
        <p:spPr/>
        <p:txBody>
          <a:bodyPr/>
          <a:lstStyle/>
          <a:p>
            <a:r>
              <a:rPr lang="en-US" dirty="0"/>
              <a:t>How do we teach reading in books?</a:t>
            </a:r>
          </a:p>
        </p:txBody>
      </p:sp>
      <p:pic>
        <p:nvPicPr>
          <p:cNvPr id="3" name="Picture 2">
            <a:extLst>
              <a:ext uri="{FF2B5EF4-FFF2-40B4-BE49-F238E27FC236}">
                <a16:creationId xmlns:a16="http://schemas.microsoft.com/office/drawing/2014/main" id="{77B147FC-1694-9447-A316-7C4CB62A97E3}"/>
              </a:ext>
            </a:extLst>
          </p:cNvPr>
          <p:cNvPicPr>
            <a:picLocks noChangeAspect="1"/>
          </p:cNvPicPr>
          <p:nvPr/>
        </p:nvPicPr>
        <p:blipFill>
          <a:blip r:embed="rId3"/>
          <a:stretch>
            <a:fillRect/>
          </a:stretch>
        </p:blipFill>
        <p:spPr>
          <a:xfrm>
            <a:off x="6456040" y="1717880"/>
            <a:ext cx="2402504" cy="2287184"/>
          </a:xfrm>
          <a:prstGeom prst="rect">
            <a:avLst/>
          </a:prstGeom>
          <a:effectLst>
            <a:glow rad="127000">
              <a:schemeClr val="tx1">
                <a:alpha val="4000"/>
              </a:schemeClr>
            </a:glow>
          </a:effectLst>
        </p:spPr>
      </p:pic>
      <p:pic>
        <p:nvPicPr>
          <p:cNvPr id="4" name="Picture 3">
            <a:extLst>
              <a:ext uri="{FF2B5EF4-FFF2-40B4-BE49-F238E27FC236}">
                <a16:creationId xmlns:a16="http://schemas.microsoft.com/office/drawing/2014/main" id="{067C3C28-D01B-D74A-94F9-1B7CEC780EA9}"/>
              </a:ext>
            </a:extLst>
          </p:cNvPr>
          <p:cNvPicPr>
            <a:picLocks noChangeAspect="1"/>
          </p:cNvPicPr>
          <p:nvPr/>
        </p:nvPicPr>
        <p:blipFill>
          <a:blip r:embed="rId4"/>
          <a:stretch>
            <a:fillRect/>
          </a:stretch>
        </p:blipFill>
        <p:spPr>
          <a:xfrm>
            <a:off x="6456040" y="4166152"/>
            <a:ext cx="2402504" cy="2287184"/>
          </a:xfrm>
          <a:prstGeom prst="rect">
            <a:avLst/>
          </a:prstGeom>
          <a:effectLst>
            <a:glow rad="127000">
              <a:schemeClr val="tx1">
                <a:alpha val="4000"/>
              </a:schemeClr>
            </a:glow>
          </a:effectLst>
        </p:spPr>
      </p:pic>
      <p:pic>
        <p:nvPicPr>
          <p:cNvPr id="7" name="Picture 6">
            <a:extLst>
              <a:ext uri="{FF2B5EF4-FFF2-40B4-BE49-F238E27FC236}">
                <a16:creationId xmlns:a16="http://schemas.microsoft.com/office/drawing/2014/main" id="{E0D0F2AB-F254-3144-A68D-A0290C5B4D35}"/>
              </a:ext>
            </a:extLst>
          </p:cNvPr>
          <p:cNvPicPr>
            <a:picLocks noChangeAspect="1"/>
          </p:cNvPicPr>
          <p:nvPr/>
        </p:nvPicPr>
        <p:blipFill>
          <a:blip r:embed="rId5"/>
          <a:stretch>
            <a:fillRect/>
          </a:stretch>
        </p:blipFill>
        <p:spPr>
          <a:xfrm>
            <a:off x="9066955" y="2556242"/>
            <a:ext cx="2504138" cy="3085098"/>
          </a:xfrm>
          <a:prstGeom prst="rect">
            <a:avLst/>
          </a:prstGeom>
          <a:effectLst>
            <a:glow rad="127000">
              <a:schemeClr val="tx1">
                <a:alpha val="4000"/>
              </a:schemeClr>
            </a:glow>
          </a:effectLst>
        </p:spPr>
      </p:pic>
    </p:spTree>
    <p:extLst>
      <p:ext uri="{BB962C8B-B14F-4D97-AF65-F5344CB8AC3E}">
        <p14:creationId xmlns:p14="http://schemas.microsoft.com/office/powerpoint/2010/main" val="3028656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3699B1BC-E66A-8E40-B1ED-E79D03D2F8BC}"/>
              </a:ext>
            </a:extLst>
          </p:cNvPr>
          <p:cNvSpPr txBox="1">
            <a:spLocks/>
          </p:cNvSpPr>
          <p:nvPr/>
        </p:nvSpPr>
        <p:spPr>
          <a:xfrm>
            <a:off x="263352" y="332656"/>
            <a:ext cx="9937104" cy="1152128"/>
          </a:xfrm>
          <a:prstGeom prst="rect">
            <a:avLst/>
          </a:prstGeom>
        </p:spPr>
        <p:txBody>
          <a:bodyPr anchor="b" anchorCtr="0"/>
          <a:lstStyle>
            <a:lvl1pPr algn="l" rtl="0" eaLnBrk="0" fontAlgn="base" hangingPunct="0">
              <a:lnSpc>
                <a:spcPct val="90000"/>
              </a:lnSpc>
              <a:spcBef>
                <a:spcPct val="0"/>
              </a:spcBef>
              <a:spcAft>
                <a:spcPct val="0"/>
              </a:spcAft>
              <a:defRPr sz="4000" kern="1200">
                <a:solidFill>
                  <a:schemeClr val="accent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a:lstStyle>
          <a:p>
            <a:endParaRPr lang="en-US" dirty="0"/>
          </a:p>
        </p:txBody>
      </p:sp>
      <p:pic>
        <p:nvPicPr>
          <p:cNvPr id="12" name="Picture 11" descr="A picture containing table&#10;&#10;Description automatically generated">
            <a:extLst>
              <a:ext uri="{FF2B5EF4-FFF2-40B4-BE49-F238E27FC236}">
                <a16:creationId xmlns:a16="http://schemas.microsoft.com/office/drawing/2014/main" id="{ACEDA292-F7DD-6A4A-B156-4DBE2EFF8EE5}"/>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09950" y="2086205"/>
            <a:ext cx="4348233" cy="3816423"/>
          </a:xfrm>
          <a:prstGeom prst="roundRect">
            <a:avLst>
              <a:gd name="adj" fmla="val 3343"/>
            </a:avLst>
          </a:prstGeom>
          <a:effectLst>
            <a:glow rad="127000">
              <a:schemeClr val="tx1">
                <a:lumMod val="95000"/>
                <a:lumOff val="5000"/>
                <a:alpha val="9000"/>
              </a:schemeClr>
            </a:glow>
          </a:effectLst>
        </p:spPr>
      </p:pic>
      <p:sp>
        <p:nvSpPr>
          <p:cNvPr id="4" name="Title 3">
            <a:extLst>
              <a:ext uri="{FF2B5EF4-FFF2-40B4-BE49-F238E27FC236}">
                <a16:creationId xmlns:a16="http://schemas.microsoft.com/office/drawing/2014/main" id="{8481A8C2-E3D2-5A46-8FC1-D043DCBCF8E8}"/>
              </a:ext>
            </a:extLst>
          </p:cNvPr>
          <p:cNvSpPr>
            <a:spLocks noGrp="1"/>
          </p:cNvSpPr>
          <p:nvPr>
            <p:ph type="title"/>
          </p:nvPr>
        </p:nvSpPr>
        <p:spPr>
          <a:xfrm>
            <a:off x="479376" y="332656"/>
            <a:ext cx="8064896" cy="1152128"/>
          </a:xfrm>
        </p:spPr>
        <p:txBody>
          <a:bodyPr/>
          <a:lstStyle/>
          <a:p>
            <a:r>
              <a:rPr lang="en-US" dirty="0"/>
              <a:t>We use assessment to match your child the right level of book</a:t>
            </a:r>
          </a:p>
        </p:txBody>
      </p:sp>
      <p:cxnSp>
        <p:nvCxnSpPr>
          <p:cNvPr id="5" name="Straight Arrow Connector 4">
            <a:extLst>
              <a:ext uri="{FF2B5EF4-FFF2-40B4-BE49-F238E27FC236}">
                <a16:creationId xmlns:a16="http://schemas.microsoft.com/office/drawing/2014/main" id="{D9C6E763-81F8-0149-844B-F8C29823E5E5}"/>
              </a:ext>
            </a:extLst>
          </p:cNvPr>
          <p:cNvCxnSpPr/>
          <p:nvPr/>
        </p:nvCxnSpPr>
        <p:spPr>
          <a:xfrm>
            <a:off x="5447928" y="4064263"/>
            <a:ext cx="936104" cy="0"/>
          </a:xfrm>
          <a:prstGeom prst="straightConnector1">
            <a:avLst/>
          </a:prstGeom>
          <a:ln w="47625">
            <a:tailEnd type="arrow" w="lg" len="med"/>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2F30DC56-E8C1-D645-98C1-6E00FC34C62D}"/>
              </a:ext>
            </a:extLst>
          </p:cNvPr>
          <p:cNvPicPr>
            <a:picLocks noChangeAspect="1"/>
          </p:cNvPicPr>
          <p:nvPr/>
        </p:nvPicPr>
        <p:blipFill>
          <a:blip r:embed="rId4"/>
          <a:stretch>
            <a:fillRect/>
          </a:stretch>
        </p:blipFill>
        <p:spPr>
          <a:xfrm>
            <a:off x="6812737" y="2132856"/>
            <a:ext cx="2795209" cy="2638677"/>
          </a:xfrm>
          <a:prstGeom prst="rect">
            <a:avLst/>
          </a:prstGeom>
          <a:effectLst>
            <a:glow rad="127000">
              <a:schemeClr val="tx1">
                <a:lumMod val="95000"/>
                <a:lumOff val="5000"/>
                <a:alpha val="9000"/>
              </a:schemeClr>
            </a:glow>
          </a:effectLst>
        </p:spPr>
      </p:pic>
      <p:pic>
        <p:nvPicPr>
          <p:cNvPr id="8" name="Picture 7">
            <a:extLst>
              <a:ext uri="{FF2B5EF4-FFF2-40B4-BE49-F238E27FC236}">
                <a16:creationId xmlns:a16="http://schemas.microsoft.com/office/drawing/2014/main" id="{39CEA57A-E6D7-224E-8818-48078F7E71D9}"/>
              </a:ext>
            </a:extLst>
          </p:cNvPr>
          <p:cNvPicPr>
            <a:picLocks noChangeAspect="1"/>
          </p:cNvPicPr>
          <p:nvPr/>
        </p:nvPicPr>
        <p:blipFill>
          <a:blip r:embed="rId5"/>
          <a:stretch>
            <a:fillRect/>
          </a:stretch>
        </p:blipFill>
        <p:spPr>
          <a:xfrm>
            <a:off x="7533312" y="2739334"/>
            <a:ext cx="2795209" cy="2649858"/>
          </a:xfrm>
          <a:prstGeom prst="rect">
            <a:avLst/>
          </a:prstGeom>
          <a:effectLst>
            <a:glow rad="127000">
              <a:schemeClr val="tx1">
                <a:lumMod val="95000"/>
                <a:lumOff val="5000"/>
                <a:alpha val="9000"/>
              </a:schemeClr>
            </a:glow>
          </a:effectLst>
        </p:spPr>
      </p:pic>
      <p:pic>
        <p:nvPicPr>
          <p:cNvPr id="9" name="Picture 8">
            <a:extLst>
              <a:ext uri="{FF2B5EF4-FFF2-40B4-BE49-F238E27FC236}">
                <a16:creationId xmlns:a16="http://schemas.microsoft.com/office/drawing/2014/main" id="{19B803DF-37BD-0746-AD9F-AB2ECF12F554}"/>
              </a:ext>
            </a:extLst>
          </p:cNvPr>
          <p:cNvPicPr>
            <a:picLocks noChangeAspect="1"/>
          </p:cNvPicPr>
          <p:nvPr/>
        </p:nvPicPr>
        <p:blipFill>
          <a:blip r:embed="rId6"/>
          <a:stretch>
            <a:fillRect/>
          </a:stretch>
        </p:blipFill>
        <p:spPr>
          <a:xfrm>
            <a:off x="8241582" y="3253987"/>
            <a:ext cx="2795209" cy="2649858"/>
          </a:xfrm>
          <a:prstGeom prst="rect">
            <a:avLst/>
          </a:prstGeom>
          <a:effectLst>
            <a:glow rad="127000">
              <a:schemeClr val="tx1">
                <a:lumMod val="95000"/>
                <a:lumOff val="5000"/>
                <a:alpha val="9000"/>
              </a:schemeClr>
            </a:glow>
          </a:effectLst>
        </p:spPr>
      </p:pic>
    </p:spTree>
    <p:extLst>
      <p:ext uri="{BB962C8B-B14F-4D97-AF65-F5344CB8AC3E}">
        <p14:creationId xmlns:p14="http://schemas.microsoft.com/office/powerpoint/2010/main" val="322712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C31C409-33E5-0C4B-8076-B55700B80BF1}"/>
              </a:ext>
            </a:extLst>
          </p:cNvPr>
          <p:cNvSpPr>
            <a:spLocks noGrp="1"/>
          </p:cNvSpPr>
          <p:nvPr>
            <p:ph type="body" sz="quarter" idx="10"/>
          </p:nvPr>
        </p:nvSpPr>
        <p:spPr>
          <a:xfrm>
            <a:off x="479376" y="1916832"/>
            <a:ext cx="5328592" cy="4392488"/>
          </a:xfrm>
        </p:spPr>
        <p:txBody>
          <a:bodyPr/>
          <a:lstStyle/>
          <a:p>
            <a:pPr marL="0" indent="0">
              <a:buNone/>
            </a:pPr>
            <a:r>
              <a:rPr lang="en-US" sz="2400" b="1" dirty="0">
                <a:solidFill>
                  <a:schemeClr val="accent2"/>
                </a:solidFill>
              </a:rPr>
              <a:t>This means that your child should: </a:t>
            </a:r>
          </a:p>
          <a:p>
            <a:r>
              <a:rPr lang="en-US" sz="2400" dirty="0">
                <a:solidFill>
                  <a:schemeClr val="tx1">
                    <a:lumMod val="85000"/>
                    <a:lumOff val="15000"/>
                  </a:schemeClr>
                </a:solidFill>
              </a:rPr>
              <a:t>Know all the sounds and tricky words in their phonics book well</a:t>
            </a:r>
          </a:p>
          <a:p>
            <a:r>
              <a:rPr lang="en-US" sz="2400" dirty="0">
                <a:solidFill>
                  <a:schemeClr val="tx1">
                    <a:lumMod val="85000"/>
                    <a:lumOff val="15000"/>
                  </a:schemeClr>
                </a:solidFill>
              </a:rPr>
              <a:t>Read many of the words by silent blending (in their head) – their reading will be automatic</a:t>
            </a:r>
          </a:p>
          <a:p>
            <a:r>
              <a:rPr lang="en-US" sz="2400" dirty="0">
                <a:solidFill>
                  <a:schemeClr val="tx1">
                    <a:lumMod val="85000"/>
                    <a:lumOff val="15000"/>
                  </a:schemeClr>
                </a:solidFill>
              </a:rPr>
              <a:t>Only need to stop and sound out about 5% of the words by the time they bring the book home – but they should be able to do this on their own.</a:t>
            </a:r>
          </a:p>
          <a:p>
            <a:endParaRPr lang="en-US" dirty="0">
              <a:solidFill>
                <a:schemeClr val="tx1">
                  <a:lumMod val="85000"/>
                  <a:lumOff val="15000"/>
                </a:schemeClr>
              </a:solidFill>
            </a:endParaRPr>
          </a:p>
          <a:p>
            <a:endParaRPr lang="en-US" dirty="0">
              <a:solidFill>
                <a:schemeClr val="tx1">
                  <a:lumMod val="85000"/>
                  <a:lumOff val="15000"/>
                </a:schemeClr>
              </a:solidFill>
            </a:endParaRPr>
          </a:p>
        </p:txBody>
      </p:sp>
      <p:sp>
        <p:nvSpPr>
          <p:cNvPr id="3" name="Title 2">
            <a:extLst>
              <a:ext uri="{FF2B5EF4-FFF2-40B4-BE49-F238E27FC236}">
                <a16:creationId xmlns:a16="http://schemas.microsoft.com/office/drawing/2014/main" id="{5D77FC48-7961-9849-B44F-999E708DB610}"/>
              </a:ext>
            </a:extLst>
          </p:cNvPr>
          <p:cNvSpPr>
            <a:spLocks noGrp="1"/>
          </p:cNvSpPr>
          <p:nvPr>
            <p:ph type="title"/>
          </p:nvPr>
        </p:nvSpPr>
        <p:spPr/>
        <p:txBody>
          <a:bodyPr vert="horz" lIns="91440" tIns="45720" rIns="91440" bIns="45720" rtlCol="0" anchor="ctr">
            <a:normAutofit/>
          </a:bodyPr>
          <a:lstStyle/>
          <a:p>
            <a:pPr eaLnBrk="1" hangingPunct="1"/>
            <a:r>
              <a:rPr lang="en-US" sz="3600" dirty="0"/>
              <a:t>Reading a book at the right level</a:t>
            </a:r>
          </a:p>
        </p:txBody>
      </p:sp>
    </p:spTree>
    <p:extLst>
      <p:ext uri="{BB962C8B-B14F-4D97-AF65-F5344CB8AC3E}">
        <p14:creationId xmlns:p14="http://schemas.microsoft.com/office/powerpoint/2010/main" val="1999979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 and Spelling in Year 2</a:t>
            </a:r>
          </a:p>
        </p:txBody>
      </p:sp>
      <p:sp>
        <p:nvSpPr>
          <p:cNvPr id="3" name="Text Placeholder 2"/>
          <p:cNvSpPr>
            <a:spLocks noGrp="1"/>
          </p:cNvSpPr>
          <p:nvPr>
            <p:ph type="body" sz="quarter" idx="10"/>
          </p:nvPr>
        </p:nvSpPr>
        <p:spPr>
          <a:xfrm>
            <a:off x="479376" y="1628800"/>
            <a:ext cx="11161240" cy="4680520"/>
          </a:xfrm>
        </p:spPr>
        <p:txBody>
          <a:bodyPr/>
          <a:lstStyle/>
          <a:p>
            <a:r>
              <a:rPr lang="en-GB" dirty="0"/>
              <a:t>Focus moves to progressive fluency (automaticity in word reading in increasingly challenging texts) and building on the comprehension skills of retrieval, prediction and inference.</a:t>
            </a:r>
          </a:p>
          <a:p>
            <a:r>
              <a:rPr lang="en-GB" dirty="0"/>
              <a:t>Similarly to Year 1 the children read in groups</a:t>
            </a:r>
          </a:p>
          <a:p>
            <a:r>
              <a:rPr lang="en-GB" dirty="0"/>
              <a:t>Eventually they will move to whole class reading in preparation for LKS2</a:t>
            </a:r>
          </a:p>
          <a:p>
            <a:r>
              <a:rPr lang="en-GB" dirty="0"/>
              <a:t>Again, like Year 1, the children will bring home a book closely matched to their phonics level plus 2 books to share</a:t>
            </a:r>
          </a:p>
          <a:p>
            <a:r>
              <a:rPr lang="en-GB" dirty="0"/>
              <a:t>Children in Year 2 begin to learn spelling rules as detailed in the National Curriculum, using the Spelling Shed Scheme – which continues as they move to KS2.</a:t>
            </a:r>
          </a:p>
        </p:txBody>
      </p:sp>
    </p:spTree>
    <p:extLst>
      <p:ext uri="{BB962C8B-B14F-4D97-AF65-F5344CB8AC3E}">
        <p14:creationId xmlns:p14="http://schemas.microsoft.com/office/powerpoint/2010/main" val="1792922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E4AC40-E2B1-BC49-BFC1-AB1227E350D5}"/>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3" name="TextBox 2">
            <a:extLst>
              <a:ext uri="{FF2B5EF4-FFF2-40B4-BE49-F238E27FC236}">
                <a16:creationId xmlns:a16="http://schemas.microsoft.com/office/drawing/2014/main" id="{468005F6-CA72-7F49-9FE7-38E6A45AA721}"/>
              </a:ext>
            </a:extLst>
          </p:cNvPr>
          <p:cNvSpPr txBox="1"/>
          <p:nvPr/>
        </p:nvSpPr>
        <p:spPr>
          <a:xfrm>
            <a:off x="0" y="2780928"/>
            <a:ext cx="12191999" cy="2092881"/>
          </a:xfrm>
          <a:prstGeom prst="rect">
            <a:avLst/>
          </a:prstGeom>
          <a:noFill/>
        </p:spPr>
        <p:txBody>
          <a:bodyPr wrap="square" rtlCol="0">
            <a:spAutoFit/>
          </a:bodyPr>
          <a:lstStyle/>
          <a:p>
            <a:pPr algn="ctr"/>
            <a:r>
              <a:rPr lang="en-US" sz="6500" b="1" dirty="0">
                <a:solidFill>
                  <a:schemeClr val="bg1"/>
                </a:solidFill>
              </a:rPr>
              <a:t>Supporting your child </a:t>
            </a:r>
            <a:br>
              <a:rPr lang="en-US" sz="6500" b="1" dirty="0">
                <a:solidFill>
                  <a:schemeClr val="bg1"/>
                </a:solidFill>
              </a:rPr>
            </a:br>
            <a:r>
              <a:rPr lang="en-US" sz="6500" b="1" dirty="0">
                <a:solidFill>
                  <a:schemeClr val="bg1"/>
                </a:solidFill>
              </a:rPr>
              <a:t>reading and phonics at home</a:t>
            </a:r>
          </a:p>
        </p:txBody>
      </p:sp>
    </p:spTree>
    <p:extLst>
      <p:ext uri="{BB962C8B-B14F-4D97-AF65-F5344CB8AC3E}">
        <p14:creationId xmlns:p14="http://schemas.microsoft.com/office/powerpoint/2010/main" val="2035531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ED8210-885A-174D-BE35-D51386DEE975}"/>
              </a:ext>
            </a:extLst>
          </p:cNvPr>
          <p:cNvSpPr>
            <a:spLocks noGrp="1"/>
          </p:cNvSpPr>
          <p:nvPr>
            <p:ph type="body" sz="quarter" idx="10"/>
          </p:nvPr>
        </p:nvSpPr>
        <p:spPr>
          <a:xfrm>
            <a:off x="479376" y="2039943"/>
            <a:ext cx="6336704" cy="4392488"/>
          </a:xfrm>
        </p:spPr>
        <p:txBody>
          <a:bodyPr lIns="91440" tIns="45720" rIns="91440" bIns="45720" anchor="t"/>
          <a:lstStyle/>
          <a:p>
            <a:pPr marL="0" indent="0">
              <a:buNone/>
            </a:pPr>
            <a:r>
              <a:rPr lang="en-US" sz="2400" b="1" dirty="0">
                <a:solidFill>
                  <a:schemeClr val="accent2"/>
                </a:solidFill>
                <a:latin typeface="Calibri"/>
                <a:cs typeface="Calibri"/>
              </a:rPr>
              <a:t>Reading a book and chatting had a positive impact a year later on children’s ability to…</a:t>
            </a:r>
          </a:p>
          <a:p>
            <a:r>
              <a:rPr lang="en-US" sz="2400" dirty="0">
                <a:solidFill>
                  <a:schemeClr val="tx1">
                    <a:lumMod val="95000"/>
                    <a:lumOff val="5000"/>
                  </a:schemeClr>
                </a:solidFill>
                <a:latin typeface="Calibri"/>
                <a:cs typeface="Calibri"/>
              </a:rPr>
              <a:t>understand words and sentences</a:t>
            </a:r>
          </a:p>
          <a:p>
            <a:r>
              <a:rPr lang="en-US" sz="2400" dirty="0">
                <a:solidFill>
                  <a:schemeClr val="tx1">
                    <a:lumMod val="95000"/>
                    <a:lumOff val="5000"/>
                  </a:schemeClr>
                </a:solidFill>
                <a:latin typeface="Calibri"/>
                <a:cs typeface="Calibri"/>
              </a:rPr>
              <a:t>use a wide range of vocabulary </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r>
              <a:rPr lang="en-US" sz="2400" dirty="0">
                <a:solidFill>
                  <a:schemeClr val="tx1">
                    <a:lumMod val="95000"/>
                    <a:lumOff val="5000"/>
                  </a:schemeClr>
                </a:solidFill>
                <a:latin typeface="Calibri"/>
                <a:cs typeface="Calibri"/>
              </a:rPr>
              <a:t>develop listening comprehension skills.</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r>
              <a:rPr lang="en-US" sz="2400" dirty="0">
                <a:solidFill>
                  <a:schemeClr val="tx1">
                    <a:lumMod val="95000"/>
                    <a:lumOff val="5000"/>
                  </a:schemeClr>
                </a:solidFill>
                <a:latin typeface="Calibri"/>
                <a:cs typeface="Calibri"/>
              </a:rPr>
              <a:t>The amount of books children were exposed to by age 6 was a positive predictor of their reading ability two years later.</a:t>
            </a: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endParaRPr lang="en-US" sz="2400" dirty="0">
              <a:solidFill>
                <a:schemeClr val="tx1">
                  <a:lumMod val="95000"/>
                  <a:lumOff val="5000"/>
                </a:schemeClr>
              </a:solidFill>
            </a:endParaRPr>
          </a:p>
        </p:txBody>
      </p:sp>
      <p:sp>
        <p:nvSpPr>
          <p:cNvPr id="3" name="Title 2">
            <a:extLst>
              <a:ext uri="{FF2B5EF4-FFF2-40B4-BE49-F238E27FC236}">
                <a16:creationId xmlns:a16="http://schemas.microsoft.com/office/drawing/2014/main" id="{121341B6-FC05-0C46-9C0D-7547DDDC163E}"/>
              </a:ext>
            </a:extLst>
          </p:cNvPr>
          <p:cNvSpPr>
            <a:spLocks noGrp="1"/>
          </p:cNvSpPr>
          <p:nvPr>
            <p:ph type="title"/>
          </p:nvPr>
        </p:nvSpPr>
        <p:spPr>
          <a:xfrm>
            <a:off x="479376" y="332656"/>
            <a:ext cx="7632848" cy="1152128"/>
          </a:xfrm>
        </p:spPr>
        <p:txBody>
          <a:bodyPr/>
          <a:lstStyle/>
          <a:p>
            <a:r>
              <a:rPr lang="en-US" dirty="0"/>
              <a:t>The most important thing you can do is read with your child</a:t>
            </a:r>
          </a:p>
        </p:txBody>
      </p:sp>
      <p:sp>
        <p:nvSpPr>
          <p:cNvPr id="4" name="TextBox 3">
            <a:extLst>
              <a:ext uri="{FF2B5EF4-FFF2-40B4-BE49-F238E27FC236}">
                <a16:creationId xmlns:a16="http://schemas.microsoft.com/office/drawing/2014/main" id="{E0FE7C68-BDBB-E140-8D8B-B0BB4B7FFB6D}"/>
              </a:ext>
            </a:extLst>
          </p:cNvPr>
          <p:cNvSpPr txBox="1"/>
          <p:nvPr/>
        </p:nvSpPr>
        <p:spPr>
          <a:xfrm>
            <a:off x="479376" y="6124654"/>
            <a:ext cx="9770110" cy="307777"/>
          </a:xfrm>
          <a:prstGeom prst="rect">
            <a:avLst/>
          </a:prstGeom>
          <a:noFill/>
        </p:spPr>
        <p:txBody>
          <a:bodyPr wrap="none" rtlCol="0">
            <a:spAutoFit/>
          </a:bodyPr>
          <a:lstStyle/>
          <a:p>
            <a:r>
              <a:rPr lang="en-US" sz="1400" i="1" dirty="0">
                <a:solidFill>
                  <a:schemeClr val="tx1">
                    <a:lumMod val="65000"/>
                    <a:lumOff val="35000"/>
                  </a:schemeClr>
                </a:solidFill>
                <a:latin typeface="Calibri"/>
                <a:cs typeface="Calibri"/>
              </a:rPr>
              <a:t>Parental involvement in the development of children’s reading skills:  A five-year longitudinal study </a:t>
            </a:r>
            <a:r>
              <a:rPr lang="en-US" sz="1400" dirty="0">
                <a:solidFill>
                  <a:schemeClr val="tx1">
                    <a:lumMod val="65000"/>
                    <a:lumOff val="35000"/>
                  </a:schemeClr>
                </a:solidFill>
                <a:latin typeface="Calibri"/>
                <a:cs typeface="Calibri"/>
              </a:rPr>
              <a:t>(2002) </a:t>
            </a:r>
            <a:r>
              <a:rPr lang="en-US" sz="1400" dirty="0" err="1">
                <a:solidFill>
                  <a:schemeClr val="tx1">
                    <a:lumMod val="65000"/>
                    <a:lumOff val="35000"/>
                  </a:schemeClr>
                </a:solidFill>
                <a:latin typeface="Calibri"/>
                <a:cs typeface="Calibri"/>
              </a:rPr>
              <a:t>Senechal</a:t>
            </a:r>
            <a:r>
              <a:rPr lang="en-US" sz="1400" dirty="0">
                <a:solidFill>
                  <a:schemeClr val="tx1">
                    <a:lumMod val="65000"/>
                    <a:lumOff val="35000"/>
                  </a:schemeClr>
                </a:solidFill>
                <a:latin typeface="Calibri"/>
                <a:cs typeface="Calibri"/>
              </a:rPr>
              <a:t>, M. and </a:t>
            </a:r>
            <a:r>
              <a:rPr lang="en-US" sz="1400" dirty="0" err="1">
                <a:solidFill>
                  <a:schemeClr val="tx1">
                    <a:lumMod val="65000"/>
                    <a:lumOff val="35000"/>
                  </a:schemeClr>
                </a:solidFill>
                <a:latin typeface="Calibri"/>
                <a:cs typeface="Calibri"/>
              </a:rPr>
              <a:t>Lefvre</a:t>
            </a:r>
            <a:r>
              <a:rPr lang="en-US" sz="1400" dirty="0">
                <a:solidFill>
                  <a:schemeClr val="tx1">
                    <a:lumMod val="65000"/>
                    <a:lumOff val="35000"/>
                  </a:schemeClr>
                </a:solidFill>
                <a:latin typeface="Calibri"/>
                <a:cs typeface="Calibri"/>
              </a:rPr>
              <a:t>, J</a:t>
            </a:r>
          </a:p>
        </p:txBody>
      </p:sp>
    </p:spTree>
    <p:extLst>
      <p:ext uri="{BB962C8B-B14F-4D97-AF65-F5344CB8AC3E}">
        <p14:creationId xmlns:p14="http://schemas.microsoft.com/office/powerpoint/2010/main" val="4023815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4" end="4"/>
                                            </p:txEl>
                                          </p:spTgt>
                                        </p:tgtEl>
                                        <p:attrNameLst>
                                          <p:attrName>style.visibility</p:attrName>
                                        </p:attrNameLst>
                                      </p:cBhvr>
                                      <p:to>
                                        <p:strVal val="visible"/>
                                      </p:to>
                                    </p:set>
                                    <p:anim calcmode="lin" valueType="num">
                                      <p:cBhvr additive="base">
                                        <p:cTn id="25"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29D9F07-F2DA-894B-8DF2-76A12817ACE2}"/>
              </a:ext>
            </a:extLst>
          </p:cNvPr>
          <p:cNvPicPr>
            <a:picLocks noChangeAspect="1"/>
          </p:cNvPicPr>
          <p:nvPr/>
        </p:nvPicPr>
        <p:blipFill>
          <a:blip r:embed="rId3"/>
          <a:stretch>
            <a:fillRect/>
          </a:stretch>
        </p:blipFill>
        <p:spPr>
          <a:xfrm>
            <a:off x="569873" y="2662727"/>
            <a:ext cx="2983849" cy="2828689"/>
          </a:xfrm>
          <a:prstGeom prst="rect">
            <a:avLst/>
          </a:prstGeom>
          <a:effectLst>
            <a:glow rad="127000">
              <a:schemeClr val="tx1">
                <a:lumMod val="95000"/>
                <a:lumOff val="5000"/>
                <a:alpha val="6000"/>
              </a:schemeClr>
            </a:glow>
          </a:effectLst>
        </p:spPr>
      </p:pic>
      <p:pic>
        <p:nvPicPr>
          <p:cNvPr id="10" name="Picture 9">
            <a:extLst>
              <a:ext uri="{FF2B5EF4-FFF2-40B4-BE49-F238E27FC236}">
                <a16:creationId xmlns:a16="http://schemas.microsoft.com/office/drawing/2014/main" id="{C0D0AA75-D178-2746-8F53-7C171FD3BB20}"/>
              </a:ext>
            </a:extLst>
          </p:cNvPr>
          <p:cNvPicPr>
            <a:picLocks noChangeAspect="1"/>
          </p:cNvPicPr>
          <p:nvPr/>
        </p:nvPicPr>
        <p:blipFill>
          <a:blip r:embed="rId4"/>
          <a:stretch>
            <a:fillRect/>
          </a:stretch>
        </p:blipFill>
        <p:spPr>
          <a:xfrm>
            <a:off x="8706044" y="2274730"/>
            <a:ext cx="2902472" cy="3604683"/>
          </a:xfrm>
          <a:prstGeom prst="rect">
            <a:avLst/>
          </a:prstGeom>
          <a:effectLst>
            <a:glow rad="127000">
              <a:schemeClr val="tx1">
                <a:lumMod val="95000"/>
                <a:lumOff val="5000"/>
                <a:alpha val="6000"/>
              </a:schemeClr>
            </a:glow>
          </a:effectLst>
        </p:spPr>
      </p:pic>
      <p:pic>
        <p:nvPicPr>
          <p:cNvPr id="11" name="Picture 10">
            <a:extLst>
              <a:ext uri="{FF2B5EF4-FFF2-40B4-BE49-F238E27FC236}">
                <a16:creationId xmlns:a16="http://schemas.microsoft.com/office/drawing/2014/main" id="{C94C7683-39CB-9745-BD8A-F78647576499}"/>
              </a:ext>
            </a:extLst>
          </p:cNvPr>
          <p:cNvPicPr>
            <a:picLocks noChangeAspect="1"/>
          </p:cNvPicPr>
          <p:nvPr/>
        </p:nvPicPr>
        <p:blipFill>
          <a:blip r:embed="rId5"/>
          <a:stretch>
            <a:fillRect/>
          </a:stretch>
        </p:blipFill>
        <p:spPr>
          <a:xfrm>
            <a:off x="2120786" y="1367385"/>
            <a:ext cx="7950429" cy="5250284"/>
          </a:xfrm>
          <a:prstGeom prst="rect">
            <a:avLst/>
          </a:prstGeom>
        </p:spPr>
      </p:pic>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p:txBody>
          <a:bodyPr/>
          <a:lstStyle/>
          <a:p>
            <a:r>
              <a:rPr lang="en-US" dirty="0"/>
              <a:t>Books going home</a:t>
            </a:r>
          </a:p>
        </p:txBody>
      </p:sp>
      <p:sp>
        <p:nvSpPr>
          <p:cNvPr id="8" name="Rectangle 7">
            <a:extLst>
              <a:ext uri="{FF2B5EF4-FFF2-40B4-BE49-F238E27FC236}">
                <a16:creationId xmlns:a16="http://schemas.microsoft.com/office/drawing/2014/main" id="{58A4A86D-1242-B34F-88C8-5D9AC660725C}"/>
              </a:ext>
            </a:extLst>
          </p:cNvPr>
          <p:cNvSpPr/>
          <p:nvPr/>
        </p:nvSpPr>
        <p:spPr>
          <a:xfrm>
            <a:off x="4055354" y="4293096"/>
            <a:ext cx="4248472" cy="1130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0E41A3-E515-0E45-9C26-69C32364A848}"/>
              </a:ext>
            </a:extLst>
          </p:cNvPr>
          <p:cNvPicPr>
            <a:picLocks noChangeAspect="1"/>
          </p:cNvPicPr>
          <p:nvPr/>
        </p:nvPicPr>
        <p:blipFill>
          <a:blip r:embed="rId6"/>
          <a:stretch>
            <a:fillRect/>
          </a:stretch>
        </p:blipFill>
        <p:spPr>
          <a:xfrm>
            <a:off x="6672064" y="4077072"/>
            <a:ext cx="1519299" cy="1519299"/>
          </a:xfrm>
          <a:prstGeom prst="rect">
            <a:avLst/>
          </a:prstGeom>
        </p:spPr>
      </p:pic>
      <p:pic>
        <p:nvPicPr>
          <p:cNvPr id="7" name="Picture 6">
            <a:extLst>
              <a:ext uri="{FF2B5EF4-FFF2-40B4-BE49-F238E27FC236}">
                <a16:creationId xmlns:a16="http://schemas.microsoft.com/office/drawing/2014/main" id="{F42B8F0E-C77E-A945-9CD7-8CD7211A9C64}"/>
              </a:ext>
            </a:extLst>
          </p:cNvPr>
          <p:cNvPicPr>
            <a:picLocks noChangeAspect="1"/>
          </p:cNvPicPr>
          <p:nvPr/>
        </p:nvPicPr>
        <p:blipFill>
          <a:blip r:embed="rId7"/>
          <a:stretch>
            <a:fillRect/>
          </a:stretch>
        </p:blipFill>
        <p:spPr>
          <a:xfrm>
            <a:off x="3969289" y="4415005"/>
            <a:ext cx="886258" cy="886258"/>
          </a:xfrm>
          <a:prstGeom prst="rect">
            <a:avLst/>
          </a:prstGeom>
        </p:spPr>
      </p:pic>
      <p:grpSp>
        <p:nvGrpSpPr>
          <p:cNvPr id="4" name="Group 3">
            <a:extLst>
              <a:ext uri="{FF2B5EF4-FFF2-40B4-BE49-F238E27FC236}">
                <a16:creationId xmlns:a16="http://schemas.microsoft.com/office/drawing/2014/main" id="{C399E4BB-5C61-4B4C-A3A5-D722BF994851}"/>
              </a:ext>
            </a:extLst>
          </p:cNvPr>
          <p:cNvGrpSpPr/>
          <p:nvPr/>
        </p:nvGrpSpPr>
        <p:grpSpPr>
          <a:xfrm>
            <a:off x="5678049" y="3361635"/>
            <a:ext cx="835902" cy="835902"/>
            <a:chOff x="4871864" y="3573016"/>
            <a:chExt cx="720080" cy="720080"/>
          </a:xfrm>
        </p:grpSpPr>
        <p:sp>
          <p:nvSpPr>
            <p:cNvPr id="2" name="Rectangle 1">
              <a:extLst>
                <a:ext uri="{FF2B5EF4-FFF2-40B4-BE49-F238E27FC236}">
                  <a16:creationId xmlns:a16="http://schemas.microsoft.com/office/drawing/2014/main" id="{12FFDC9F-CC4E-8844-8B62-E2112841D1D0}"/>
                </a:ext>
              </a:extLst>
            </p:cNvPr>
            <p:cNvSpPr/>
            <p:nvPr/>
          </p:nvSpPr>
          <p:spPr>
            <a:xfrm>
              <a:off x="5159896" y="3573016"/>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B20A4BF-327F-E947-866B-30FAEA6A0D8A}"/>
                </a:ext>
              </a:extLst>
            </p:cNvPr>
            <p:cNvSpPr/>
            <p:nvPr/>
          </p:nvSpPr>
          <p:spPr>
            <a:xfrm rot="16200000">
              <a:off x="5159896" y="3569865"/>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465361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C54C73-597C-A44C-AEB0-5A2995796968}"/>
              </a:ext>
            </a:extLst>
          </p:cNvPr>
          <p:cNvPicPr>
            <a:picLocks noChangeAspect="1"/>
          </p:cNvPicPr>
          <p:nvPr/>
        </p:nvPicPr>
        <p:blipFill>
          <a:blip r:embed="rId3"/>
          <a:stretch>
            <a:fillRect/>
          </a:stretch>
        </p:blipFill>
        <p:spPr>
          <a:xfrm>
            <a:off x="6960096" y="2204864"/>
            <a:ext cx="3117864" cy="2968207"/>
          </a:xfrm>
          <a:prstGeom prst="rect">
            <a:avLst/>
          </a:prstGeom>
          <a:effectLst>
            <a:glow rad="127000">
              <a:schemeClr val="tx1">
                <a:alpha val="4000"/>
              </a:schemeClr>
            </a:glow>
          </a:effectLst>
        </p:spPr>
      </p:pic>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479376" y="2544416"/>
            <a:ext cx="5854168" cy="3764903"/>
          </a:xfrm>
        </p:spPr>
        <p:txBody>
          <a:bodyPr/>
          <a:lstStyle/>
          <a:p>
            <a:r>
              <a:rPr lang="en-US" dirty="0">
                <a:solidFill>
                  <a:schemeClr val="tx1">
                    <a:lumMod val="95000"/>
                    <a:lumOff val="5000"/>
                  </a:schemeClr>
                </a:solidFill>
              </a:rPr>
              <a:t>Your child should be able to read their book without your help.</a:t>
            </a:r>
          </a:p>
          <a:p>
            <a:r>
              <a:rPr lang="en-US" dirty="0">
                <a:solidFill>
                  <a:schemeClr val="tx1">
                    <a:lumMod val="95000"/>
                    <a:lumOff val="5000"/>
                  </a:schemeClr>
                </a:solidFill>
              </a:rPr>
              <a:t>If they can’t read a word read it to them.</a:t>
            </a:r>
          </a:p>
          <a:p>
            <a:r>
              <a:rPr lang="en-US" dirty="0">
                <a:solidFill>
                  <a:schemeClr val="tx1">
                    <a:lumMod val="95000"/>
                    <a:lumOff val="5000"/>
                  </a:schemeClr>
                </a:solidFill>
              </a:rPr>
              <a:t>Talk about the book and celebrate their success.</a:t>
            </a: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p:txBody>
          <a:bodyPr/>
          <a:lstStyle/>
          <a:p>
            <a:r>
              <a:rPr lang="en-US" dirty="0"/>
              <a:t>Listening to your child read their phonics book</a:t>
            </a:r>
          </a:p>
        </p:txBody>
      </p:sp>
      <p:pic>
        <p:nvPicPr>
          <p:cNvPr id="7" name="Picture 6">
            <a:extLst>
              <a:ext uri="{FF2B5EF4-FFF2-40B4-BE49-F238E27FC236}">
                <a16:creationId xmlns:a16="http://schemas.microsoft.com/office/drawing/2014/main" id="{0918087A-1684-9A43-95A8-D4FAAF59F376}"/>
              </a:ext>
            </a:extLst>
          </p:cNvPr>
          <p:cNvPicPr>
            <a:picLocks noChangeAspect="1"/>
          </p:cNvPicPr>
          <p:nvPr/>
        </p:nvPicPr>
        <p:blipFill>
          <a:blip r:embed="rId4"/>
          <a:stretch>
            <a:fillRect/>
          </a:stretch>
        </p:blipFill>
        <p:spPr>
          <a:xfrm>
            <a:off x="8256240" y="3212976"/>
            <a:ext cx="3096344" cy="2947720"/>
          </a:xfrm>
          <a:prstGeom prst="rect">
            <a:avLst/>
          </a:prstGeom>
          <a:effectLst>
            <a:glow rad="127000">
              <a:schemeClr val="tx1">
                <a:alpha val="4000"/>
              </a:schemeClr>
            </a:glow>
          </a:effectLst>
        </p:spPr>
      </p:pic>
    </p:spTree>
    <p:extLst>
      <p:ext uri="{BB962C8B-B14F-4D97-AF65-F5344CB8AC3E}">
        <p14:creationId xmlns:p14="http://schemas.microsoft.com/office/powerpoint/2010/main" val="87829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C616728-8230-5A47-9A27-641FF58EB296}"/>
              </a:ext>
            </a:extLst>
          </p:cNvPr>
          <p:cNvSpPr>
            <a:spLocks noGrp="1"/>
          </p:cNvSpPr>
          <p:nvPr>
            <p:ph type="body" sz="quarter" idx="10"/>
          </p:nvPr>
        </p:nvSpPr>
        <p:spPr/>
        <p:txBody>
          <a:bodyPr/>
          <a:lstStyle/>
          <a:p>
            <a:pPr marL="0" indent="0">
              <a:buNone/>
            </a:pPr>
            <a:endParaRPr lang="en-US" dirty="0"/>
          </a:p>
        </p:txBody>
      </p:sp>
      <p:sp>
        <p:nvSpPr>
          <p:cNvPr id="3" name="Title 2">
            <a:extLst>
              <a:ext uri="{FF2B5EF4-FFF2-40B4-BE49-F238E27FC236}">
                <a16:creationId xmlns:a16="http://schemas.microsoft.com/office/drawing/2014/main" id="{8094F2CC-1E17-114E-BB98-903957021FB5}"/>
              </a:ext>
            </a:extLst>
          </p:cNvPr>
          <p:cNvSpPr>
            <a:spLocks noGrp="1"/>
          </p:cNvSpPr>
          <p:nvPr>
            <p:ph type="title"/>
          </p:nvPr>
        </p:nvSpPr>
        <p:spPr>
          <a:prstGeom prst="rect">
            <a:avLst/>
          </a:prstGeom>
        </p:spPr>
        <p:txBody>
          <a:bodyPr/>
          <a:lstStyle/>
          <a:p>
            <a:r>
              <a:rPr lang="en-US" b="1" dirty="0"/>
              <a:t>Supporting your child with phonics – LW parent videos on our website…</a:t>
            </a:r>
          </a:p>
        </p:txBody>
      </p:sp>
      <p:pic>
        <p:nvPicPr>
          <p:cNvPr id="4" name="Picture 3" descr="Graphical user interface, application, Teams&#10;&#10;Description automatically generated">
            <a:hlinkClick r:id="rId3"/>
            <a:extLst>
              <a:ext uri="{FF2B5EF4-FFF2-40B4-BE49-F238E27FC236}">
                <a16:creationId xmlns:a16="http://schemas.microsoft.com/office/drawing/2014/main" id="{F058F429-3EDB-484B-83B8-106BC37D55F2}"/>
              </a:ext>
            </a:extLst>
          </p:cNvPr>
          <p:cNvPicPr>
            <a:picLocks noChangeAspect="1"/>
          </p:cNvPicPr>
          <p:nvPr/>
        </p:nvPicPr>
        <p:blipFill rotWithShape="1">
          <a:blip r:embed="rId4"/>
          <a:srcRect r="67270"/>
          <a:stretch/>
        </p:blipFill>
        <p:spPr>
          <a:xfrm>
            <a:off x="535496" y="2465288"/>
            <a:ext cx="3616288" cy="3556000"/>
          </a:xfrm>
          <a:prstGeom prst="rect">
            <a:avLst/>
          </a:prstGeom>
        </p:spPr>
      </p:pic>
      <p:pic>
        <p:nvPicPr>
          <p:cNvPr id="6" name="Picture 5" descr="Graphical user interface, application, Teams&#10;&#10;Description automatically generated">
            <a:hlinkClick r:id="rId5"/>
            <a:extLst>
              <a:ext uri="{FF2B5EF4-FFF2-40B4-BE49-F238E27FC236}">
                <a16:creationId xmlns:a16="http://schemas.microsoft.com/office/drawing/2014/main" id="{394F4AD3-9482-EF4B-8255-23B85AB25B25}"/>
              </a:ext>
            </a:extLst>
          </p:cNvPr>
          <p:cNvPicPr>
            <a:picLocks noChangeAspect="1"/>
          </p:cNvPicPr>
          <p:nvPr/>
        </p:nvPicPr>
        <p:blipFill rotWithShape="1">
          <a:blip r:embed="rId4"/>
          <a:srcRect l="33237" t="4087" r="34033" b="-4087"/>
          <a:stretch/>
        </p:blipFill>
        <p:spPr>
          <a:xfrm>
            <a:off x="4207904" y="2609304"/>
            <a:ext cx="3616288" cy="3556000"/>
          </a:xfrm>
          <a:prstGeom prst="rect">
            <a:avLst/>
          </a:prstGeom>
        </p:spPr>
      </p:pic>
      <p:pic>
        <p:nvPicPr>
          <p:cNvPr id="7" name="Picture 6" descr="Graphical user interface, application, Teams&#10;&#10;Description automatically generated">
            <a:hlinkClick r:id="rId6"/>
            <a:extLst>
              <a:ext uri="{FF2B5EF4-FFF2-40B4-BE49-F238E27FC236}">
                <a16:creationId xmlns:a16="http://schemas.microsoft.com/office/drawing/2014/main" id="{78A0AB10-488A-FF41-A046-589084451A8B}"/>
              </a:ext>
            </a:extLst>
          </p:cNvPr>
          <p:cNvPicPr>
            <a:picLocks noChangeAspect="1"/>
          </p:cNvPicPr>
          <p:nvPr/>
        </p:nvPicPr>
        <p:blipFill rotWithShape="1">
          <a:blip r:embed="rId4"/>
          <a:srcRect l="66298"/>
          <a:stretch/>
        </p:blipFill>
        <p:spPr>
          <a:xfrm>
            <a:off x="7824192" y="2465288"/>
            <a:ext cx="3723723" cy="3556000"/>
          </a:xfrm>
          <a:prstGeom prst="rect">
            <a:avLst/>
          </a:prstGeom>
        </p:spPr>
      </p:pic>
    </p:spTree>
    <p:extLst>
      <p:ext uri="{BB962C8B-B14F-4D97-AF65-F5344CB8AC3E}">
        <p14:creationId xmlns:p14="http://schemas.microsoft.com/office/powerpoint/2010/main" val="1408549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82F6C5C2-432E-8248-84DB-431199FAEAE8}"/>
              </a:ext>
            </a:extLst>
          </p:cNvPr>
          <p:cNvSpPr>
            <a:spLocks noGrp="1"/>
          </p:cNvSpPr>
          <p:nvPr>
            <p:ph type="body" sz="quarter" idx="10"/>
          </p:nvPr>
        </p:nvSpPr>
        <p:spPr>
          <a:xfrm>
            <a:off x="479376" y="1916832"/>
            <a:ext cx="6624736" cy="4392488"/>
          </a:xfrm>
        </p:spPr>
        <p:txBody>
          <a:bodyPr/>
          <a:lstStyle/>
          <a:p>
            <a:pPr marL="0" indent="0">
              <a:buNone/>
            </a:pPr>
            <a:r>
              <a:rPr lang="en-US" b="1" dirty="0">
                <a:solidFill>
                  <a:schemeClr val="accent2"/>
                </a:solidFill>
              </a:rPr>
              <a:t>The shared books are for YOU to read:</a:t>
            </a:r>
          </a:p>
          <a:p>
            <a:pPr>
              <a:spcBef>
                <a:spcPts val="600"/>
              </a:spcBef>
            </a:pPr>
            <a:r>
              <a:rPr lang="en-US" sz="2400" dirty="0">
                <a:solidFill>
                  <a:schemeClr val="tx1">
                    <a:lumMod val="95000"/>
                    <a:lumOff val="5000"/>
                  </a:schemeClr>
                </a:solidFill>
              </a:rPr>
              <a:t>Make the story sound as exciting as you can by changing your voice.</a:t>
            </a:r>
          </a:p>
          <a:p>
            <a:pPr>
              <a:spcBef>
                <a:spcPts val="600"/>
              </a:spcBef>
            </a:pPr>
            <a:r>
              <a:rPr lang="en-US" sz="2400" dirty="0">
                <a:solidFill>
                  <a:schemeClr val="tx1">
                    <a:lumMod val="95000"/>
                    <a:lumOff val="5000"/>
                  </a:schemeClr>
                </a:solidFill>
              </a:rPr>
              <a:t>Talk with your child as much as you can:</a:t>
            </a:r>
          </a:p>
          <a:p>
            <a:pPr lvl="1">
              <a:spcBef>
                <a:spcPts val="600"/>
              </a:spcBef>
              <a:buFont typeface="Courier New" panose="02070309020205020404" pitchFamily="49" charset="0"/>
              <a:buChar char="o"/>
            </a:pPr>
            <a:r>
              <a:rPr lang="en-US" dirty="0">
                <a:solidFill>
                  <a:schemeClr val="tx1">
                    <a:lumMod val="95000"/>
                    <a:lumOff val="5000"/>
                  </a:schemeClr>
                </a:solidFill>
              </a:rPr>
              <a:t>Introduce new and exciting language</a:t>
            </a:r>
          </a:p>
          <a:p>
            <a:pPr lvl="1">
              <a:spcBef>
                <a:spcPts val="600"/>
              </a:spcBef>
              <a:buFont typeface="Courier New" panose="02070309020205020404" pitchFamily="49" charset="0"/>
              <a:buChar char="o"/>
            </a:pPr>
            <a:r>
              <a:rPr lang="en-US" dirty="0">
                <a:solidFill>
                  <a:schemeClr val="tx1">
                    <a:lumMod val="95000"/>
                    <a:lumOff val="5000"/>
                  </a:schemeClr>
                </a:solidFill>
              </a:rPr>
              <a:t>Encourage your child to use new vocabulary</a:t>
            </a:r>
          </a:p>
          <a:p>
            <a:pPr lvl="1">
              <a:spcBef>
                <a:spcPts val="600"/>
              </a:spcBef>
              <a:buFont typeface="Courier New" panose="02070309020205020404" pitchFamily="49" charset="0"/>
              <a:buChar char="o"/>
            </a:pPr>
            <a:r>
              <a:rPr lang="en-US" dirty="0">
                <a:solidFill>
                  <a:schemeClr val="tx1">
                    <a:lumMod val="95000"/>
                    <a:lumOff val="5000"/>
                  </a:schemeClr>
                </a:solidFill>
              </a:rPr>
              <a:t>Make up sentences together</a:t>
            </a:r>
          </a:p>
          <a:p>
            <a:pPr lvl="1">
              <a:spcBef>
                <a:spcPts val="600"/>
              </a:spcBef>
              <a:buFont typeface="Courier New" panose="02070309020205020404" pitchFamily="49" charset="0"/>
              <a:buChar char="o"/>
            </a:pPr>
            <a:r>
              <a:rPr lang="en-US" dirty="0">
                <a:solidFill>
                  <a:schemeClr val="tx1">
                    <a:lumMod val="95000"/>
                    <a:lumOff val="5000"/>
                  </a:schemeClr>
                </a:solidFill>
              </a:rPr>
              <a:t>Find different words to use</a:t>
            </a:r>
          </a:p>
          <a:p>
            <a:pPr lvl="1">
              <a:spcBef>
                <a:spcPts val="600"/>
              </a:spcBef>
              <a:buFont typeface="Courier New" panose="02070309020205020404" pitchFamily="49" charset="0"/>
              <a:buChar char="o"/>
            </a:pPr>
            <a:r>
              <a:rPr lang="en-US" dirty="0">
                <a:solidFill>
                  <a:schemeClr val="tx1">
                    <a:lumMod val="95000"/>
                    <a:lumOff val="5000"/>
                  </a:schemeClr>
                </a:solidFill>
              </a:rPr>
              <a:t>Describe things you see.</a:t>
            </a:r>
          </a:p>
        </p:txBody>
      </p:sp>
      <p:sp>
        <p:nvSpPr>
          <p:cNvPr id="4" name="Title 3">
            <a:extLst>
              <a:ext uri="{FF2B5EF4-FFF2-40B4-BE49-F238E27FC236}">
                <a16:creationId xmlns:a16="http://schemas.microsoft.com/office/drawing/2014/main" id="{1D0C56A2-B8FB-0E4C-9808-4C8445824CFE}"/>
              </a:ext>
            </a:extLst>
          </p:cNvPr>
          <p:cNvSpPr>
            <a:spLocks noGrp="1"/>
          </p:cNvSpPr>
          <p:nvPr>
            <p:ph type="title"/>
          </p:nvPr>
        </p:nvSpPr>
        <p:spPr/>
        <p:txBody>
          <a:bodyPr/>
          <a:lstStyle/>
          <a:p>
            <a:r>
              <a:rPr lang="en-US" dirty="0"/>
              <a:t>Read to your child</a:t>
            </a:r>
          </a:p>
        </p:txBody>
      </p:sp>
    </p:spTree>
    <p:extLst>
      <p:ext uri="{BB962C8B-B14F-4D97-AF65-F5344CB8AC3E}">
        <p14:creationId xmlns:p14="http://schemas.microsoft.com/office/powerpoint/2010/main" val="3411190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 calcmode="lin" valueType="num">
                                      <p:cBhvr additive="base">
                                        <p:cTn id="7"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anim calcmode="lin" valueType="num">
                                      <p:cBhvr additive="base">
                                        <p:cTn id="13"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anim calcmode="lin" valueType="num">
                                      <p:cBhvr additive="base">
                                        <p:cTn id="19"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anim calcmode="lin" valueType="num">
                                      <p:cBhvr additive="base">
                                        <p:cTn id="25"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7" end="7"/>
                                            </p:txEl>
                                          </p:spTgt>
                                        </p:tgtEl>
                                        <p:attrNameLst>
                                          <p:attrName>style.visibility</p:attrName>
                                        </p:attrNameLst>
                                      </p:cBhvr>
                                      <p:to>
                                        <p:strVal val="visible"/>
                                      </p:to>
                                    </p:set>
                                    <p:anim calcmode="lin" valueType="num">
                                      <p:cBhvr additive="base">
                                        <p:cTn id="31" dur="5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CCEF5F34-6516-139D-10FB-5C557BFC65D3}"/>
              </a:ext>
            </a:extLst>
          </p:cNvPr>
          <p:cNvSpPr/>
          <p:nvPr/>
        </p:nvSpPr>
        <p:spPr>
          <a:xfrm>
            <a:off x="3143672" y="404664"/>
            <a:ext cx="7488832" cy="2736304"/>
          </a:xfrm>
          <a:prstGeom prst="roundRect">
            <a:avLst/>
          </a:prstGeom>
          <a:solidFill>
            <a:srgbClr val="EF7E32"/>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US" sz="2400" b="1" dirty="0"/>
              <a:t>In Year 1, all book bags must be brought into school on a TUESDAY with the phonic reading book, reading diary and reading for pleasure books inside.</a:t>
            </a:r>
          </a:p>
          <a:p>
            <a:pPr algn="ctr"/>
            <a:endParaRPr lang="en-US" sz="2400" dirty="0"/>
          </a:p>
          <a:p>
            <a:pPr algn="ctr"/>
            <a:r>
              <a:rPr lang="en-US" sz="2400" dirty="0"/>
              <a:t>Books are sent home on a Thursday following Reading Practice sessions.</a:t>
            </a:r>
          </a:p>
          <a:p>
            <a:pPr algn="ctr"/>
            <a:endParaRPr lang="en-US" dirty="0"/>
          </a:p>
        </p:txBody>
      </p:sp>
      <p:sp>
        <p:nvSpPr>
          <p:cNvPr id="3" name="Rectangle 2">
            <a:extLst>
              <a:ext uri="{FF2B5EF4-FFF2-40B4-BE49-F238E27FC236}">
                <a16:creationId xmlns:a16="http://schemas.microsoft.com/office/drawing/2014/main" id="{8F956576-6DD5-72A7-5CF5-13BCC39A1725}"/>
              </a:ext>
            </a:extLst>
          </p:cNvPr>
          <p:cNvSpPr/>
          <p:nvPr/>
        </p:nvSpPr>
        <p:spPr>
          <a:xfrm>
            <a:off x="479376" y="5733256"/>
            <a:ext cx="11377264" cy="720080"/>
          </a:xfrm>
          <a:prstGeom prst="rect">
            <a:avLst/>
          </a:prstGeom>
          <a:solidFill>
            <a:srgbClr val="EF7E32"/>
          </a:solidFill>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Please look after the books- the scheme is very new and very precious!</a:t>
            </a:r>
          </a:p>
        </p:txBody>
      </p:sp>
      <p:sp>
        <p:nvSpPr>
          <p:cNvPr id="4" name="Rounded Rectangle 3">
            <a:extLst>
              <a:ext uri="{FF2B5EF4-FFF2-40B4-BE49-F238E27FC236}">
                <a16:creationId xmlns:a16="http://schemas.microsoft.com/office/drawing/2014/main" id="{8FC65633-F9CB-CBDD-AB7F-C8885CA9572A}"/>
              </a:ext>
            </a:extLst>
          </p:cNvPr>
          <p:cNvSpPr/>
          <p:nvPr/>
        </p:nvSpPr>
        <p:spPr>
          <a:xfrm>
            <a:off x="911424" y="3429000"/>
            <a:ext cx="10513168" cy="2088232"/>
          </a:xfrm>
          <a:prstGeom prst="roundRect">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800" dirty="0"/>
              <a:t>On the days you do not have the school reading books at home  you can support your child to read using books from the library,  and by reading their familiar books at home. Remember that repetition always helps support their language and reading development. </a:t>
            </a:r>
          </a:p>
        </p:txBody>
      </p:sp>
    </p:spTree>
    <p:extLst>
      <p:ext uri="{BB962C8B-B14F-4D97-AF65-F5344CB8AC3E}">
        <p14:creationId xmlns:p14="http://schemas.microsoft.com/office/powerpoint/2010/main" val="5320565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2 – Supporting Spelling at home</a:t>
            </a:r>
          </a:p>
        </p:txBody>
      </p:sp>
      <p:sp>
        <p:nvSpPr>
          <p:cNvPr id="3" name="Text Placeholder 2"/>
          <p:cNvSpPr>
            <a:spLocks noGrp="1"/>
          </p:cNvSpPr>
          <p:nvPr>
            <p:ph type="body" sz="quarter" idx="10"/>
          </p:nvPr>
        </p:nvSpPr>
        <p:spPr/>
        <p:txBody>
          <a:bodyPr/>
          <a:lstStyle/>
          <a:p>
            <a:r>
              <a:rPr lang="en-GB" dirty="0"/>
              <a:t>Your children are now beginning to learn spelling rules as detailed in the National Curriculum</a:t>
            </a:r>
          </a:p>
          <a:p>
            <a:r>
              <a:rPr lang="en-GB" dirty="0"/>
              <a:t>There are 25 rules plus the common exception words</a:t>
            </a:r>
          </a:p>
          <a:p>
            <a:r>
              <a:rPr lang="en-GB" dirty="0"/>
              <a:t>The children will look at a new rule each week</a:t>
            </a:r>
          </a:p>
          <a:p>
            <a:r>
              <a:rPr lang="en-GB" dirty="0"/>
              <a:t>A paper copy of the words will be sent home</a:t>
            </a:r>
          </a:p>
          <a:p>
            <a:r>
              <a:rPr lang="en-GB" dirty="0"/>
              <a:t>They will also be set on Spelling Shed – the online spelling platform we use at St Paul’s from Year 2 upwards</a:t>
            </a:r>
          </a:p>
          <a:p>
            <a:endParaRPr lang="en-GB" dirty="0"/>
          </a:p>
        </p:txBody>
      </p:sp>
    </p:spTree>
    <p:extLst>
      <p:ext uri="{BB962C8B-B14F-4D97-AF65-F5344CB8AC3E}">
        <p14:creationId xmlns:p14="http://schemas.microsoft.com/office/powerpoint/2010/main" val="19118580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420888"/>
            <a:ext cx="10515600" cy="2880320"/>
          </a:xfrm>
        </p:spPr>
        <p:txBody>
          <a:bodyPr/>
          <a:lstStyle/>
          <a:p>
            <a:pPr algn="ctr"/>
            <a:r>
              <a:rPr lang="en-GB" sz="6600" b="1" dirty="0">
                <a:latin typeface="+mn-lt"/>
              </a:rPr>
              <a:t>Writing in Key Stage 1</a:t>
            </a:r>
            <a:br>
              <a:rPr lang="en-GB" sz="6600" b="1" dirty="0">
                <a:latin typeface="+mn-lt"/>
              </a:rPr>
            </a:br>
            <a:endParaRPr lang="en-GB" sz="6600" b="1" dirty="0">
              <a:latin typeface="+mn-lt"/>
            </a:endParaRPr>
          </a:p>
        </p:txBody>
      </p:sp>
    </p:spTree>
    <p:extLst>
      <p:ext uri="{BB962C8B-B14F-4D97-AF65-F5344CB8AC3E}">
        <p14:creationId xmlns:p14="http://schemas.microsoft.com/office/powerpoint/2010/main" val="15273929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pPr marL="0" indent="0">
              <a:buNone/>
            </a:pPr>
            <a:r>
              <a:rPr lang="en-GB" dirty="0"/>
              <a:t>Is taught in discrete lessons in Key Stage 1</a:t>
            </a:r>
          </a:p>
          <a:p>
            <a:endParaRPr lang="en-GB" dirty="0"/>
          </a:p>
          <a:p>
            <a:pPr marL="0" indent="0" algn="ctr">
              <a:buNone/>
            </a:pPr>
            <a:r>
              <a:rPr lang="en-GB" dirty="0"/>
              <a:t>Basic Letter formation</a:t>
            </a:r>
          </a:p>
          <a:p>
            <a:pPr marL="0" indent="0" algn="ctr">
              <a:buNone/>
            </a:pPr>
            <a:endParaRPr lang="en-GB" dirty="0"/>
          </a:p>
          <a:p>
            <a:pPr marL="0" indent="0" algn="ctr">
              <a:buNone/>
            </a:pPr>
            <a:r>
              <a:rPr lang="en-GB" dirty="0"/>
              <a:t>Pre cursive</a:t>
            </a:r>
          </a:p>
          <a:p>
            <a:pPr marL="0" indent="0" algn="ctr">
              <a:buNone/>
            </a:pPr>
            <a:endParaRPr lang="en-GB" dirty="0"/>
          </a:p>
          <a:p>
            <a:pPr marL="0" indent="0" algn="ctr">
              <a:buNone/>
            </a:pPr>
            <a:r>
              <a:rPr lang="en-GB" dirty="0">
                <a:solidFill>
                  <a:srgbClr val="FF0000"/>
                </a:solidFill>
              </a:rPr>
              <a:t>In preparation for continuous cursive (joined handwriting)</a:t>
            </a:r>
            <a:br>
              <a:rPr lang="en-GB" dirty="0">
                <a:solidFill>
                  <a:srgbClr val="FF0000"/>
                </a:solidFill>
              </a:rPr>
            </a:br>
            <a:r>
              <a:rPr lang="en-GB" dirty="0">
                <a:solidFill>
                  <a:srgbClr val="FF0000"/>
                </a:solidFill>
              </a:rPr>
              <a:t>in Key Stage 2</a:t>
            </a:r>
          </a:p>
        </p:txBody>
      </p:sp>
      <p:sp>
        <p:nvSpPr>
          <p:cNvPr id="3" name="Title 2"/>
          <p:cNvSpPr>
            <a:spLocks noGrp="1"/>
          </p:cNvSpPr>
          <p:nvPr>
            <p:ph type="title"/>
          </p:nvPr>
        </p:nvSpPr>
        <p:spPr/>
        <p:txBody>
          <a:bodyPr/>
          <a:lstStyle/>
          <a:p>
            <a:r>
              <a:rPr lang="en-GB" dirty="0"/>
              <a:t>Handwriting…transcription</a:t>
            </a:r>
          </a:p>
        </p:txBody>
      </p:sp>
      <p:sp>
        <p:nvSpPr>
          <p:cNvPr id="4" name="Right Arrow 3"/>
          <p:cNvSpPr/>
          <p:nvPr/>
        </p:nvSpPr>
        <p:spPr>
          <a:xfrm rot="5400000">
            <a:off x="5714808" y="3522160"/>
            <a:ext cx="546360"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ight Arrow 4"/>
          <p:cNvSpPr/>
          <p:nvPr/>
        </p:nvSpPr>
        <p:spPr>
          <a:xfrm rot="5400000">
            <a:off x="5714808" y="4526853"/>
            <a:ext cx="546360" cy="360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375274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479376" y="1124744"/>
            <a:ext cx="5256584" cy="5184576"/>
          </a:xfrm>
        </p:spPr>
        <p:txBody>
          <a:bodyPr/>
          <a:lstStyle/>
          <a:p>
            <a:pPr marL="0" indent="0">
              <a:buNone/>
            </a:pPr>
            <a:r>
              <a:rPr lang="en-GB" b="1" dirty="0"/>
              <a:t>In Year 1:</a:t>
            </a:r>
          </a:p>
          <a:p>
            <a:r>
              <a:rPr lang="en-GB" sz="1800" dirty="0"/>
              <a:t>Initially, we use dictated sentences to reduce cognitive load</a:t>
            </a:r>
          </a:p>
          <a:p>
            <a:r>
              <a:rPr lang="en-GB" sz="1800" dirty="0"/>
              <a:t>These dictated sentences will only contain words that the children can segment for spelling using their phonics knowledge and the tricky words learned</a:t>
            </a:r>
          </a:p>
          <a:p>
            <a:r>
              <a:rPr lang="en-GB" sz="1800" dirty="0"/>
              <a:t>We encourage all children to have a go at writing as phonetically correct spelling is acceptable</a:t>
            </a:r>
          </a:p>
          <a:p>
            <a:r>
              <a:rPr lang="en-GB" sz="1800" dirty="0"/>
              <a:t>We move on to lots of oral rehearsing of sentences – often adding actions to them before then writing them down</a:t>
            </a:r>
          </a:p>
          <a:p>
            <a:r>
              <a:rPr lang="en-GB" sz="1800" dirty="0"/>
              <a:t>By the end of Year 1, children need to be able to write a sentence that starts with a capital letter and end with a full stop</a:t>
            </a:r>
          </a:p>
          <a:p>
            <a:r>
              <a:rPr lang="en-GB" sz="1800" dirty="0"/>
              <a:t>We have high expectations for all children and of course most will far exceed this expectation</a:t>
            </a:r>
          </a:p>
        </p:txBody>
      </p:sp>
      <p:sp>
        <p:nvSpPr>
          <p:cNvPr id="5" name="Title 4"/>
          <p:cNvSpPr>
            <a:spLocks noGrp="1"/>
          </p:cNvSpPr>
          <p:nvPr>
            <p:ph type="title"/>
          </p:nvPr>
        </p:nvSpPr>
        <p:spPr>
          <a:xfrm>
            <a:off x="479376" y="332656"/>
            <a:ext cx="9793088" cy="648072"/>
          </a:xfrm>
        </p:spPr>
        <p:txBody>
          <a:bodyPr/>
          <a:lstStyle/>
          <a:p>
            <a:r>
              <a:rPr lang="en-GB" dirty="0"/>
              <a:t>Composition…</a:t>
            </a:r>
          </a:p>
        </p:txBody>
      </p:sp>
      <p:sp>
        <p:nvSpPr>
          <p:cNvPr id="7" name="Text Placeholder 6"/>
          <p:cNvSpPr>
            <a:spLocks noGrp="1"/>
          </p:cNvSpPr>
          <p:nvPr>
            <p:ph type="body" sz="quarter" idx="11"/>
          </p:nvPr>
        </p:nvSpPr>
        <p:spPr>
          <a:xfrm>
            <a:off x="6240016" y="1124744"/>
            <a:ext cx="5256584" cy="5184576"/>
          </a:xfrm>
        </p:spPr>
        <p:txBody>
          <a:bodyPr/>
          <a:lstStyle/>
          <a:p>
            <a:pPr marL="0" indent="0">
              <a:buNone/>
            </a:pPr>
            <a:r>
              <a:rPr lang="en-GB" b="1" dirty="0"/>
              <a:t>In Year 2:</a:t>
            </a:r>
          </a:p>
          <a:p>
            <a:r>
              <a:rPr lang="en-GB" sz="1800" dirty="0"/>
              <a:t>We teach the children about the 4 sentence types thereby introducing a ? and !, along with the .</a:t>
            </a:r>
          </a:p>
          <a:p>
            <a:r>
              <a:rPr lang="en-GB" sz="1800" dirty="0"/>
              <a:t>They begin to learn about the features of different text types e.g. instructions, narrative, poetry, non-chronological report</a:t>
            </a:r>
          </a:p>
          <a:p>
            <a:r>
              <a:rPr lang="en-GB" sz="1800" dirty="0"/>
              <a:t>We begin to teach them additional grammar, punctuation, sentence structures and word classes.</a:t>
            </a:r>
          </a:p>
        </p:txBody>
      </p:sp>
    </p:spTree>
    <p:extLst>
      <p:ext uri="{BB962C8B-B14F-4D97-AF65-F5344CB8AC3E}">
        <p14:creationId xmlns:p14="http://schemas.microsoft.com/office/powerpoint/2010/main" val="2196271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 calcmode="lin" valueType="num">
                                      <p:cBhvr additive="base">
                                        <p:cTn id="7"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anim calcmode="lin" valueType="num">
                                      <p:cBhvr additive="base">
                                        <p:cTn id="13"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 calcmode="lin" valueType="num">
                                      <p:cBhvr additive="base">
                                        <p:cTn id="1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5" end="5"/>
                                            </p:txEl>
                                          </p:spTgt>
                                        </p:tgtEl>
                                        <p:attrNameLst>
                                          <p:attrName>style.visibility</p:attrName>
                                        </p:attrNameLst>
                                      </p:cBhvr>
                                      <p:to>
                                        <p:strVal val="visible"/>
                                      </p:to>
                                    </p:set>
                                    <p:anim calcmode="lin" valueType="num">
                                      <p:cBhvr additive="base">
                                        <p:cTn id="25"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anim calcmode="lin" valueType="num">
                                      <p:cBhvr additive="base">
                                        <p:cTn id="31"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
                                            <p:txEl>
                                              <p:pRg st="1" end="1"/>
                                            </p:txEl>
                                          </p:spTgt>
                                        </p:tgtEl>
                                        <p:attrNameLst>
                                          <p:attrName>style.visibility</p:attrName>
                                        </p:attrNameLst>
                                      </p:cBhvr>
                                      <p:to>
                                        <p:strVal val="visible"/>
                                      </p:to>
                                    </p:set>
                                    <p:anim calcmode="lin" valueType="num">
                                      <p:cBhvr additive="base">
                                        <p:cTn id="3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7">
                                            <p:txEl>
                                              <p:pRg st="2" end="2"/>
                                            </p:txEl>
                                          </p:spTgt>
                                        </p:tgtEl>
                                        <p:attrNameLst>
                                          <p:attrName>style.visibility</p:attrName>
                                        </p:attrNameLst>
                                      </p:cBhvr>
                                      <p:to>
                                        <p:strVal val="visible"/>
                                      </p:to>
                                    </p:set>
                                    <p:anim calcmode="lin" valueType="num">
                                      <p:cBhvr additive="base">
                                        <p:cTn id="43"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7">
                                            <p:txEl>
                                              <p:pRg st="3" end="3"/>
                                            </p:txEl>
                                          </p:spTgt>
                                        </p:tgtEl>
                                        <p:attrNameLst>
                                          <p:attrName>style.visibility</p:attrName>
                                        </p:attrNameLst>
                                      </p:cBhvr>
                                      <p:to>
                                        <p:strVal val="visible"/>
                                      </p:to>
                                    </p:set>
                                    <p:anim calcmode="lin" valueType="num">
                                      <p:cBhvr additive="base">
                                        <p:cTn id="49"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
            </a:r>
            <a:br>
              <a:rPr lang="en-GB" b="1" dirty="0"/>
            </a:br>
            <a:r>
              <a:rPr lang="en-GB" b="1" dirty="0"/>
              <a:t>   Writing – Stages of Writing</a:t>
            </a:r>
          </a:p>
        </p:txBody>
      </p:sp>
      <p:sp>
        <p:nvSpPr>
          <p:cNvPr id="3" name="Content Placeholder 2"/>
          <p:cNvSpPr>
            <a:spLocks noGrp="1"/>
          </p:cNvSpPr>
          <p:nvPr>
            <p:ph sz="half" idx="1"/>
          </p:nvPr>
        </p:nvSpPr>
        <p:spPr>
          <a:xfrm>
            <a:off x="6678952" y="1556792"/>
            <a:ext cx="5181600" cy="3641393"/>
          </a:xfrm>
        </p:spPr>
        <p:txBody>
          <a:bodyPr>
            <a:noAutofit/>
          </a:bodyPr>
          <a:lstStyle/>
          <a:p>
            <a:r>
              <a:rPr lang="en-GB" dirty="0"/>
              <a:t>From year 1 through to year 6 we use the ‘Stages of Writing’ document. </a:t>
            </a:r>
          </a:p>
          <a:p>
            <a:r>
              <a:rPr lang="en-GB" dirty="0"/>
              <a:t>Each stage is taught either in a lesson or across a series of lessons. </a:t>
            </a:r>
          </a:p>
          <a:p>
            <a:r>
              <a:rPr lang="en-GB" dirty="0"/>
              <a:t>The aim is for children to develop an understanding of the methodical approach to understanding, planning and writing a piece of writing. </a:t>
            </a:r>
          </a:p>
        </p:txBody>
      </p:sp>
      <p:pic>
        <p:nvPicPr>
          <p:cNvPr id="5" name="Picture 4"/>
          <p:cNvPicPr>
            <a:picLocks noChangeAspect="1"/>
          </p:cNvPicPr>
          <p:nvPr/>
        </p:nvPicPr>
        <p:blipFill rotWithShape="1">
          <a:blip r:embed="rId2"/>
          <a:srcRect l="66889" t="15205" r="4917" b="26173"/>
          <a:stretch/>
        </p:blipFill>
        <p:spPr>
          <a:xfrm>
            <a:off x="200070" y="1907350"/>
            <a:ext cx="6478882" cy="4209782"/>
          </a:xfrm>
          <a:prstGeom prst="rect">
            <a:avLst/>
          </a:prstGeom>
        </p:spPr>
      </p:pic>
      <p:pic>
        <p:nvPicPr>
          <p:cNvPr id="6" name="Picture 5"/>
          <p:cNvPicPr/>
          <p:nvPr/>
        </p:nvPicPr>
        <p:blipFill rotWithShape="1">
          <a:blip r:embed="rId3">
            <a:duotone>
              <a:schemeClr val="accent2">
                <a:shade val="45000"/>
                <a:satMod val="135000"/>
              </a:schemeClr>
              <a:prstClr val="white"/>
            </a:duotone>
            <a:extLst>
              <a:ext uri="{28A0092B-C50C-407E-A947-70E740481C1C}">
                <a14:useLocalDpi xmlns:a14="http://schemas.microsoft.com/office/drawing/2010/main" val="0"/>
              </a:ext>
            </a:extLst>
          </a:blip>
          <a:srcRect l="7613" r="37348"/>
          <a:stretch/>
        </p:blipFill>
        <p:spPr bwMode="auto">
          <a:xfrm>
            <a:off x="11155680" y="5598974"/>
            <a:ext cx="941342" cy="125902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589756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a:srcRect l="7938" t="20743" r="58967" b="13145"/>
          <a:stretch/>
        </p:blipFill>
        <p:spPr>
          <a:xfrm>
            <a:off x="29923" y="188640"/>
            <a:ext cx="11831033" cy="6669360"/>
          </a:xfrm>
          <a:prstGeom prst="rect">
            <a:avLst/>
          </a:prstGeom>
        </p:spPr>
      </p:pic>
      <p:cxnSp>
        <p:nvCxnSpPr>
          <p:cNvPr id="3" name="Straight Connector 2"/>
          <p:cNvCxnSpPr/>
          <p:nvPr/>
        </p:nvCxnSpPr>
        <p:spPr>
          <a:xfrm>
            <a:off x="263352" y="188640"/>
            <a:ext cx="4104456"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263352" y="6741368"/>
            <a:ext cx="4104456" cy="0"/>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4367808" y="188640"/>
            <a:ext cx="0" cy="655272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263352" y="188640"/>
            <a:ext cx="0" cy="6552728"/>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593893"/>
      </p:ext>
    </p:extLst>
  </p:cSld>
  <p:clrMapOvr>
    <a:masterClrMapping/>
  </p:clrMapOvr>
</p:sld>
</file>

<file path=ppt/theme/theme1.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4977DC1581EF449A9C26F70477327A5" ma:contentTypeVersion="13" ma:contentTypeDescription="Create a new document." ma:contentTypeScope="" ma:versionID="bd71908aa7f3363b38879cbe876e6121">
  <xsd:schema xmlns:xsd="http://www.w3.org/2001/XMLSchema" xmlns:xs="http://www.w3.org/2001/XMLSchema" xmlns:p="http://schemas.microsoft.com/office/2006/metadata/properties" xmlns:ns2="b390c623-81a0-476f-984a-5b2ad478ef4f" xmlns:ns3="6d6ce26d-438a-4f93-8ad7-b70bc8847f7f" targetNamespace="http://schemas.microsoft.com/office/2006/metadata/properties" ma:root="true" ma:fieldsID="db6415f476d927de94aea22a5eb4cea6" ns2:_="" ns3:_="">
    <xsd:import namespace="b390c623-81a0-476f-984a-5b2ad478ef4f"/>
    <xsd:import namespace="6d6ce26d-438a-4f93-8ad7-b70bc8847f7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90c623-81a0-476f-984a-5b2ad478ef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d6ce26d-438a-4f93-8ad7-b70bc8847f7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25A118-A614-4A41-B843-FEF7057E296B}">
  <ds:schemaRefs>
    <ds:schemaRef ds:uri="http://schemas.microsoft.com/sharepoint/v3/contenttype/forms"/>
  </ds:schemaRefs>
</ds:datastoreItem>
</file>

<file path=customXml/itemProps2.xml><?xml version="1.0" encoding="utf-8"?>
<ds:datastoreItem xmlns:ds="http://schemas.openxmlformats.org/officeDocument/2006/customXml" ds:itemID="{B0A21441-236E-4913-9BD5-2514F499D8C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90c623-81a0-476f-984a-5b2ad478ef4f"/>
    <ds:schemaRef ds:uri="6d6ce26d-438a-4f93-8ad7-b70bc8847f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B8E684-7516-47AC-9294-08AAE612A259}">
  <ds:schemaRefs>
    <ds:schemaRef ds:uri="b390c623-81a0-476f-984a-5b2ad478ef4f"/>
    <ds:schemaRef ds:uri="http://purl.org/dc/elements/1.1/"/>
    <ds:schemaRef ds:uri="http://schemas.microsoft.com/office/2006/metadata/properties"/>
    <ds:schemaRef ds:uri="6d6ce26d-438a-4f93-8ad7-b70bc8847f7f"/>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37330</TotalTime>
  <Words>1464</Words>
  <Application>Microsoft Office PowerPoint</Application>
  <PresentationFormat>Widescreen</PresentationFormat>
  <Paragraphs>142</Paragraphs>
  <Slides>30</Slides>
  <Notes>19</Notes>
  <HiddenSlides>0</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30</vt:i4>
      </vt:variant>
    </vt:vector>
  </HeadingPairs>
  <TitlesOfParts>
    <vt:vector size="39" baseType="lpstr">
      <vt:lpstr>Arial</vt:lpstr>
      <vt:lpstr>Calibri</vt:lpstr>
      <vt:lpstr>Calibri Light</vt:lpstr>
      <vt:lpstr>Courier New</vt:lpstr>
      <vt:lpstr>Sassoon Infant Rg</vt:lpstr>
      <vt:lpstr>Normal body copy page</vt:lpstr>
      <vt:lpstr>Custom Design</vt:lpstr>
      <vt:lpstr>3_Normal body copy page</vt:lpstr>
      <vt:lpstr>4_Normal body copy page</vt:lpstr>
      <vt:lpstr>English at St Paul’s Key Stage 1</vt:lpstr>
      <vt:lpstr>PowerPoint Presentation</vt:lpstr>
      <vt:lpstr>Little Wandle Letters and Sounds Revised</vt:lpstr>
      <vt:lpstr>Blending to read words…</vt:lpstr>
      <vt:lpstr>Terminology - used across the whole school </vt:lpstr>
      <vt:lpstr>Teaching order – 4 new sounds a week + a review lesson</vt:lpstr>
      <vt:lpstr>Gradually your child learns the entire alphabetic code:</vt:lpstr>
      <vt:lpstr>PowerPoint Presentation</vt:lpstr>
      <vt:lpstr>Reading and spelling </vt:lpstr>
      <vt:lpstr>Another example…all the different ways to write the phoneme sh:</vt:lpstr>
      <vt:lpstr>Tricky Words…</vt:lpstr>
      <vt:lpstr>Spelling</vt:lpstr>
      <vt:lpstr>Graphemes for Spelling …</vt:lpstr>
      <vt:lpstr>How do we teach reading in books?</vt:lpstr>
      <vt:lpstr>We use assessment to match your child the right level of book</vt:lpstr>
      <vt:lpstr>Reading a book at the right level</vt:lpstr>
      <vt:lpstr>Reading and Spelling in Year 2</vt:lpstr>
      <vt:lpstr>PowerPoint Presentation</vt:lpstr>
      <vt:lpstr>The most important thing you can do is read with your child</vt:lpstr>
      <vt:lpstr>Books going home</vt:lpstr>
      <vt:lpstr>Listening to your child read their phonics book</vt:lpstr>
      <vt:lpstr>Supporting your child with phonics – LW parent videos on our website…</vt:lpstr>
      <vt:lpstr>Read to your child</vt:lpstr>
      <vt:lpstr>PowerPoint Presentation</vt:lpstr>
      <vt:lpstr>Year 2 – Supporting Spelling at home</vt:lpstr>
      <vt:lpstr>Writing in Key Stage 1 </vt:lpstr>
      <vt:lpstr>Handwriting…transcription</vt:lpstr>
      <vt:lpstr>Composition…</vt:lpstr>
      <vt:lpstr>    Writing – Stages of Writing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P Hawkins SPL</cp:lastModifiedBy>
  <cp:revision>396</cp:revision>
  <cp:lastPrinted>2021-11-08T18:32:12Z</cp:lastPrinted>
  <dcterms:modified xsi:type="dcterms:W3CDTF">2023-10-02T09:00:24Z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ies>
</file>