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4" r:id="rId6"/>
    <p:sldId id="261" r:id="rId7"/>
    <p:sldId id="263" r:id="rId8"/>
    <p:sldId id="262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F1B4621-66F9-00B1-5309-4A4F86A68B59}" v="11" dt="2025-06-30T15:25:33.951"/>
    <p1510:client id="{0B4E5A8F-F7BB-A155-6274-344BCECB9803}" v="75" dt="2025-07-01T12:41:34.079"/>
    <p1510:client id="{1054134E-8E8D-1472-1B25-BE036379F348}" v="17" dt="2025-07-01T12:17:06.588"/>
    <p1510:client id="{0C106A0E-3F4A-BB2B-3554-04FEB404D583}" v="3" dt="2025-07-02T14:47:25.060"/>
    <p1510:client id="{4BA112CF-2C83-2380-019B-89EC3592F826}" v="238" dt="2025-07-01T13:55:12.26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3" d="100"/>
          <a:sy n="73" d="100"/>
        </p:scale>
        <p:origin x="38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D905E447-19B0-4667-9C00-BBAF12162665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BBC8CD8E-9B2C-41E1-9278-18260DBDB0E9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509661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5E447-19B0-4667-9C00-BBAF12162665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8CD8E-9B2C-41E1-9278-18260DBDB0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13351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5E447-19B0-4667-9C00-BBAF12162665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8CD8E-9B2C-41E1-9278-18260DBDB0E9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695889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5E447-19B0-4667-9C00-BBAF12162665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8CD8E-9B2C-41E1-9278-18260DBDB0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1761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5E447-19B0-4667-9C00-BBAF12162665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8CD8E-9B2C-41E1-9278-18260DBDB0E9}" type="slidenum">
              <a:rPr lang="en-GB" smtClean="0"/>
              <a:t>‹#›</a:t>
            </a:fld>
            <a:endParaRPr lang="en-GB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013471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5E447-19B0-4667-9C00-BBAF12162665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8CD8E-9B2C-41E1-9278-18260DBDB0E9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405913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5E447-19B0-4667-9C00-BBAF12162665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8CD8E-9B2C-41E1-9278-18260DBDB0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15503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5E447-19B0-4667-9C00-BBAF12162665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8CD8E-9B2C-41E1-9278-18260DBDB0E9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155693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5E447-19B0-4667-9C00-BBAF12162665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8CD8E-9B2C-41E1-9278-18260DBDB0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00203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5E447-19B0-4667-9C00-BBAF12162665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8CD8E-9B2C-41E1-9278-18260DBDB0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76617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5E447-19B0-4667-9C00-BBAF12162665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8CD8E-9B2C-41E1-9278-18260DBDB0E9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68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5E447-19B0-4667-9C00-BBAF12162665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8CD8E-9B2C-41E1-9278-18260DBDB0E9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409020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5E447-19B0-4667-9C00-BBAF12162665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8CD8E-9B2C-41E1-9278-18260DBDB0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85582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5E447-19B0-4667-9C00-BBAF12162665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8CD8E-9B2C-41E1-9278-18260DBDB0E9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195252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5E447-19B0-4667-9C00-BBAF12162665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8CD8E-9B2C-41E1-9278-18260DBDB0E9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230293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5E447-19B0-4667-9C00-BBAF12162665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8CD8E-9B2C-41E1-9278-18260DBDB0E9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5000989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5E447-19B0-4667-9C00-BBAF12162665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8CD8E-9B2C-41E1-9278-18260DBDB0E9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518810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905E447-19B0-4667-9C00-BBAF12162665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BC8CD8E-9B2C-41E1-9278-18260DBDB0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9582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71748" y="983027"/>
            <a:ext cx="9144000" cy="2387600"/>
          </a:xfrm>
        </p:spPr>
        <p:txBody>
          <a:bodyPr/>
          <a:lstStyle/>
          <a:p>
            <a:r>
              <a:rPr lang="en-GB">
                <a:latin typeface="Comic Sans MS" panose="030F0702030302020204" pitchFamily="66" charset="0"/>
              </a:rPr>
              <a:t>Welcome to</a:t>
            </a:r>
            <a:br>
              <a:rPr lang="en-GB">
                <a:latin typeface="Comic Sans MS" panose="030F0702030302020204" pitchFamily="66" charset="0"/>
              </a:rPr>
            </a:br>
            <a:r>
              <a:rPr lang="en-GB">
                <a:latin typeface="Comic Sans MS" panose="030F0702030302020204" pitchFamily="66" charset="0"/>
              </a:rPr>
              <a:t>Key Stage One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1748" y="3370627"/>
            <a:ext cx="9144000" cy="1655762"/>
          </a:xfrm>
        </p:spPr>
        <p:txBody>
          <a:bodyPr/>
          <a:lstStyle/>
          <a:p>
            <a:endParaRPr lang="en-GB"/>
          </a:p>
          <a:p>
            <a:r>
              <a:rPr lang="en-GB" sz="6000">
                <a:latin typeface="Comic Sans MS" panose="030F0702030302020204" pitchFamily="66" charset="0"/>
              </a:rPr>
              <a:t>Years 1 and 2</a:t>
            </a: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929" y="159929"/>
            <a:ext cx="1031875" cy="1108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696464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40881" y="159929"/>
            <a:ext cx="935038" cy="1179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696464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3478257" y="5912873"/>
            <a:ext cx="513098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b="1" i="1">
                <a:solidFill>
                  <a:srgbClr val="B22016"/>
                </a:solidFill>
                <a:effectLst/>
                <a:latin typeface="Lato"/>
              </a:rPr>
              <a:t>Our school vision. Matthew 19:14a Jesus said, </a:t>
            </a:r>
          </a:p>
          <a:p>
            <a:pPr algn="ctr"/>
            <a:r>
              <a:rPr lang="en-GB" sz="1400" b="1" i="1">
                <a:solidFill>
                  <a:srgbClr val="B22016"/>
                </a:solidFill>
                <a:effectLst/>
                <a:latin typeface="Lato"/>
              </a:rPr>
              <a:t>“Let the little children come to me”. </a:t>
            </a:r>
          </a:p>
          <a:p>
            <a:pPr algn="ctr"/>
            <a:r>
              <a:rPr lang="en-GB" sz="1400" b="1" i="1">
                <a:solidFill>
                  <a:srgbClr val="B22016"/>
                </a:solidFill>
                <a:effectLst/>
                <a:latin typeface="Lato"/>
              </a:rPr>
              <a:t>We are all equally important, listened to and loved by God</a:t>
            </a:r>
            <a:endParaRPr lang="en-GB" sz="1400" b="1"/>
          </a:p>
        </p:txBody>
      </p:sp>
    </p:spTree>
    <p:extLst>
      <p:ext uri="{BB962C8B-B14F-4D97-AF65-F5344CB8AC3E}">
        <p14:creationId xmlns:p14="http://schemas.microsoft.com/office/powerpoint/2010/main" val="20348393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03755"/>
            <a:ext cx="9601196" cy="1303867"/>
          </a:xfrm>
        </p:spPr>
        <p:txBody>
          <a:bodyPr>
            <a:normAutofit/>
          </a:bodyPr>
          <a:lstStyle/>
          <a:p>
            <a:r>
              <a:rPr lang="en-GB" sz="6000">
                <a:latin typeface="Comic Sans MS" panose="030F0702030302020204" pitchFamily="66" charset="0"/>
              </a:rPr>
              <a:t>The Team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1" y="2725782"/>
            <a:ext cx="9601196" cy="3150085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/>
              <a:t>Class 1A</a:t>
            </a:r>
          </a:p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solidFill>
                  <a:srgbClr val="FF0000"/>
                </a:solidFill>
              </a:rPr>
              <a:t>Teacher: </a:t>
            </a:r>
            <a:r>
              <a:rPr lang="en-GB" b="1" dirty="0">
                <a:solidFill>
                  <a:srgbClr val="FF0000"/>
                </a:solidFill>
              </a:rPr>
              <a:t>Mrs Bright and Miss Hammond</a:t>
            </a:r>
          </a:p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endParaRPr lang="en-GB" b="1" dirty="0">
              <a:solidFill>
                <a:srgbClr val="7030A0"/>
              </a:solidFill>
            </a:endParaRPr>
          </a:p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/>
              <a:t>Class 1/2B</a:t>
            </a:r>
          </a:p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solidFill>
                  <a:srgbClr val="FF0000"/>
                </a:solidFill>
              </a:rPr>
              <a:t>Teacher: </a:t>
            </a:r>
            <a:r>
              <a:rPr lang="en-GB" b="1" dirty="0">
                <a:solidFill>
                  <a:srgbClr val="FF0000"/>
                </a:solidFill>
              </a:rPr>
              <a:t>Mrs Jefferies</a:t>
            </a:r>
          </a:p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endParaRPr lang="en-GB" b="1" dirty="0">
              <a:solidFill>
                <a:srgbClr val="7030A0"/>
              </a:solidFill>
            </a:endParaRPr>
          </a:p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/>
              <a:t>Class 2C</a:t>
            </a:r>
          </a:p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solidFill>
                  <a:srgbClr val="FF0000"/>
                </a:solidFill>
              </a:rPr>
              <a:t>Teacher: </a:t>
            </a:r>
            <a:r>
              <a:rPr lang="en-GB" b="1" dirty="0">
                <a:solidFill>
                  <a:srgbClr val="FF0000"/>
                </a:solidFill>
              </a:rPr>
              <a:t>Mr Broad</a:t>
            </a:r>
          </a:p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endParaRPr lang="en-GB" b="1" dirty="0">
              <a:solidFill>
                <a:srgbClr val="FF0000"/>
              </a:solidFill>
            </a:endParaRPr>
          </a:p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solidFill>
                  <a:srgbClr val="7030A0"/>
                </a:solidFill>
              </a:rPr>
              <a:t>KS1 Teaching Assistants</a:t>
            </a:r>
            <a:r>
              <a:rPr lang="en-GB" b="1" dirty="0">
                <a:solidFill>
                  <a:srgbClr val="7030A0"/>
                </a:solidFill>
              </a:rPr>
              <a:t> Miss Randall, Mrs Wilshire, Miss Rowley, Miss Lee/Miss Luckett, Mrs Jain, Mrs Patel </a:t>
            </a:r>
          </a:p>
        </p:txBody>
      </p:sp>
    </p:spTree>
    <p:extLst>
      <p:ext uri="{BB962C8B-B14F-4D97-AF65-F5344CB8AC3E}">
        <p14:creationId xmlns:p14="http://schemas.microsoft.com/office/powerpoint/2010/main" val="11947166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dirty="0">
                <a:latin typeface="Comic Sans MS" panose="030F0702030302020204" pitchFamily="66" charset="0"/>
              </a:rPr>
              <a:t> KS1 Information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2" y="2992361"/>
            <a:ext cx="9601196" cy="2023777"/>
          </a:xfrm>
        </p:spPr>
        <p:txBody>
          <a:bodyPr/>
          <a:lstStyle/>
          <a:p>
            <a:r>
              <a:rPr lang="en-GB" dirty="0"/>
              <a:t>Dropping off in the morning – KS1 playground, doors open at 8:45am and close at 8:55am</a:t>
            </a:r>
          </a:p>
          <a:p>
            <a:r>
              <a:rPr lang="en-GB" dirty="0"/>
              <a:t>Picking up in the afternoon – school finishes at 3:10pm</a:t>
            </a:r>
          </a:p>
          <a:p>
            <a:r>
              <a:rPr lang="en-GB" dirty="0"/>
              <a:t>Keep an eye out for KS1 clubs  (lunchtime and after school)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589240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7646" y="982132"/>
            <a:ext cx="10789920" cy="1303867"/>
          </a:xfrm>
        </p:spPr>
        <p:txBody>
          <a:bodyPr>
            <a:noAutofit/>
          </a:bodyPr>
          <a:lstStyle/>
          <a:p>
            <a:r>
              <a:rPr lang="en-GB" sz="5500">
                <a:latin typeface="Comic Sans MS" panose="030F0702030302020204" pitchFamily="66" charset="0"/>
              </a:rPr>
              <a:t>What do I need to remember?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1" y="2556931"/>
            <a:ext cx="9601196" cy="3627604"/>
          </a:xfrm>
        </p:spPr>
        <p:txBody>
          <a:bodyPr>
            <a:normAutofit fontScale="92500"/>
          </a:bodyPr>
          <a:lstStyle/>
          <a:p>
            <a:r>
              <a:rPr lang="en-GB" dirty="0"/>
              <a:t>Fruit (free) is still available at break times</a:t>
            </a:r>
          </a:p>
          <a:p>
            <a:r>
              <a:rPr lang="en-GB" dirty="0"/>
              <a:t>If your child has milk, you’ll need to order it. Please send in a spare change of clothes which can be kept in school.</a:t>
            </a:r>
          </a:p>
          <a:p>
            <a:r>
              <a:rPr lang="en-GB" dirty="0"/>
              <a:t>Bring a named water bottle (full)</a:t>
            </a:r>
          </a:p>
          <a:p>
            <a:r>
              <a:rPr lang="en-GB" dirty="0"/>
              <a:t>Wear named PE kit and named school jumper on PE days (House colour tops)</a:t>
            </a:r>
          </a:p>
          <a:p>
            <a:r>
              <a:rPr lang="en-GB" dirty="0"/>
              <a:t>Book bags to be brought in on a Tuesday and will be returned on the Thursday. </a:t>
            </a:r>
          </a:p>
          <a:p>
            <a:r>
              <a:rPr lang="en-GB" dirty="0"/>
              <a:t>Lunches are still free. 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015390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8489" y="818924"/>
            <a:ext cx="3475021" cy="5220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65510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>
                <a:latin typeface="Comic Sans MS" panose="030F0702030302020204" pitchFamily="66" charset="0"/>
              </a:rPr>
              <a:t>Homework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/>
              <a:t>Key Stage One homework  </a:t>
            </a:r>
          </a:p>
          <a:p>
            <a:pPr marL="457200" indent="-457200" algn="ctr">
              <a:buAutoNum type="arabicPeriod"/>
            </a:pPr>
            <a:r>
              <a:rPr lang="en-GB">
                <a:solidFill>
                  <a:srgbClr val="0070C0"/>
                </a:solidFill>
              </a:rPr>
              <a:t>Reading </a:t>
            </a:r>
          </a:p>
          <a:p>
            <a:pPr marL="457200" indent="-457200" algn="ctr">
              <a:buAutoNum type="arabicPeriod"/>
            </a:pPr>
            <a:r>
              <a:rPr lang="en-GB">
                <a:solidFill>
                  <a:srgbClr val="00B050"/>
                </a:solidFill>
              </a:rPr>
              <a:t>Maths – Key Instant Recall Facts </a:t>
            </a:r>
          </a:p>
          <a:p>
            <a:pPr marL="457200" indent="-457200" algn="ctr">
              <a:buAutoNum type="arabicPeriod"/>
            </a:pPr>
            <a:r>
              <a:rPr lang="en-GB">
                <a:solidFill>
                  <a:srgbClr val="7030A0"/>
                </a:solidFill>
              </a:rPr>
              <a:t>Spellings (Year 2) </a:t>
            </a:r>
          </a:p>
        </p:txBody>
      </p:sp>
    </p:spTree>
    <p:extLst>
      <p:ext uri="{BB962C8B-B14F-4D97-AF65-F5344CB8AC3E}">
        <p14:creationId xmlns:p14="http://schemas.microsoft.com/office/powerpoint/2010/main" val="18531493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Comic Sans MS"/>
              </a:rPr>
              <a:t>Whole school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House points </a:t>
            </a:r>
          </a:p>
          <a:p>
            <a:r>
              <a:rPr lang="en-GB"/>
              <a:t>End of half term progress trophies</a:t>
            </a:r>
          </a:p>
          <a:p>
            <a:r>
              <a:rPr lang="en-GB"/>
              <a:t>Value certificates every week</a:t>
            </a: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10272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>
                <a:latin typeface="Comic Sans MS" panose="030F0702030302020204" pitchFamily="66" charset="0"/>
              </a:rPr>
              <a:t>What we ask of you.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Attendance</a:t>
            </a:r>
          </a:p>
          <a:p>
            <a:r>
              <a:rPr lang="en-GB" dirty="0"/>
              <a:t>Reporting an absence </a:t>
            </a:r>
            <a:r>
              <a:rPr lang="en-GB" b="1" dirty="0">
                <a:solidFill>
                  <a:srgbClr val="0070C0"/>
                </a:solidFill>
              </a:rPr>
              <a:t>admin3371@welearn365.com</a:t>
            </a:r>
          </a:p>
          <a:p>
            <a:r>
              <a:rPr lang="en-GB" dirty="0"/>
              <a:t>Reporting lateness and ordering a dinner</a:t>
            </a:r>
          </a:p>
          <a:p>
            <a:r>
              <a:rPr lang="en-GB" dirty="0"/>
              <a:t>Uniform – write child’s name</a:t>
            </a:r>
          </a:p>
          <a:p>
            <a:r>
              <a:rPr lang="en-GB" dirty="0"/>
              <a:t>Check your child’s class webpage for updates 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127329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14</TotalTime>
  <Words>283</Words>
  <Application>Microsoft Office PowerPoint</Application>
  <PresentationFormat>Widescreen</PresentationFormat>
  <Paragraphs>45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Comic Sans MS</vt:lpstr>
      <vt:lpstr>Garamond</vt:lpstr>
      <vt:lpstr>Lato</vt:lpstr>
      <vt:lpstr>Organic</vt:lpstr>
      <vt:lpstr>Welcome to Key Stage One</vt:lpstr>
      <vt:lpstr>The Team</vt:lpstr>
      <vt:lpstr> KS1 Information</vt:lpstr>
      <vt:lpstr>What do I need to remember?</vt:lpstr>
      <vt:lpstr>PowerPoint Presentation</vt:lpstr>
      <vt:lpstr>Homework</vt:lpstr>
      <vt:lpstr>Whole school </vt:lpstr>
      <vt:lpstr>What we ask of you.</vt:lpstr>
    </vt:vector>
  </TitlesOfParts>
  <Company>St Paul's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Key Stage One</dc:title>
  <dc:creator>C Newell</dc:creator>
  <cp:lastModifiedBy>C Newell</cp:lastModifiedBy>
  <cp:revision>9</cp:revision>
  <dcterms:created xsi:type="dcterms:W3CDTF">2022-06-28T17:41:59Z</dcterms:created>
  <dcterms:modified xsi:type="dcterms:W3CDTF">2026-07-09T09:56:30Z</dcterms:modified>
</cp:coreProperties>
</file>