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2" r:id="rId5"/>
    <p:sldId id="263" r:id="rId6"/>
    <p:sldId id="266" r:id="rId7"/>
    <p:sldId id="260" r:id="rId8"/>
    <p:sldId id="267" r:id="rId9"/>
    <p:sldId id="261" r:id="rId10"/>
    <p:sldId id="268" r:id="rId11"/>
    <p:sldId id="271" r:id="rId12"/>
    <p:sldId id="272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BA9A73-7769-5379-AA4F-E18E14E943C3}" v="8" dt="2026-07-08T12:35:36.879"/>
    <p1510:client id="{446DEF6F-3BC4-74B0-5317-FBA4FC84D435}" v="23" dt="2026-07-08T14:59:12.752"/>
    <p1510:client id="{29B5B08A-13DE-AF82-634F-DEB7C382A0C2}" v="379" dt="2026-07-07T15:01:23.091"/>
    <p1510:client id="{8C100698-171C-9D23-DFCC-5A81AFAEE089}" v="160" dt="2026-07-08T10:44:35.5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8D21FA-75EE-43BB-9745-A1EBE4B1CE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19CC26E-17CB-4B91-8F93-D53CA34085B5}">
      <dgm:prSet/>
      <dgm:spPr/>
      <dgm:t>
        <a:bodyPr/>
        <a:lstStyle/>
        <a:p>
          <a:r>
            <a:rPr lang="en-US"/>
            <a:t>We will provide children with everything that they need for lessons. They do not need to bring in their own pencil case. </a:t>
          </a:r>
        </a:p>
      </dgm:t>
    </dgm:pt>
    <dgm:pt modelId="{7DA1A2BB-900E-4C3A-96B6-5E96C6D336D8}" type="parTrans" cxnId="{009C4E85-0EF9-42B5-A47E-3CF5D99CF4AE}">
      <dgm:prSet/>
      <dgm:spPr/>
      <dgm:t>
        <a:bodyPr/>
        <a:lstStyle/>
        <a:p>
          <a:endParaRPr lang="en-US"/>
        </a:p>
      </dgm:t>
    </dgm:pt>
    <dgm:pt modelId="{E5F2521D-AFAE-4065-9EA5-8B3C1D084EDB}" type="sibTrans" cxnId="{009C4E85-0EF9-42B5-A47E-3CF5D99CF4AE}">
      <dgm:prSet/>
      <dgm:spPr/>
      <dgm:t>
        <a:bodyPr/>
        <a:lstStyle/>
        <a:p>
          <a:endParaRPr lang="en-US"/>
        </a:p>
      </dgm:t>
    </dgm:pt>
    <dgm:pt modelId="{A9BFA70F-A0E9-41AC-BB65-07CE1E82085F}">
      <dgm:prSet/>
      <dgm:spPr/>
      <dgm:t>
        <a:bodyPr/>
        <a:lstStyle/>
        <a:p>
          <a:r>
            <a:rPr lang="en-US" dirty="0"/>
            <a:t>Children should bring in a labelled drinks bottle with </a:t>
          </a:r>
          <a:r>
            <a:rPr lang="en-US" b="1" dirty="0"/>
            <a:t>water</a:t>
          </a:r>
          <a:r>
            <a:rPr lang="en-US" dirty="0"/>
            <a:t>. </a:t>
          </a:r>
        </a:p>
      </dgm:t>
    </dgm:pt>
    <dgm:pt modelId="{A3FB07BB-514E-49BC-B6E5-875E1B359C11}" type="parTrans" cxnId="{1AF22B1E-CF6E-4F35-80B5-37C2A17030ED}">
      <dgm:prSet/>
      <dgm:spPr/>
      <dgm:t>
        <a:bodyPr/>
        <a:lstStyle/>
        <a:p>
          <a:endParaRPr lang="en-US"/>
        </a:p>
      </dgm:t>
    </dgm:pt>
    <dgm:pt modelId="{4D5BC457-4154-44E5-8075-5583E7920D66}" type="sibTrans" cxnId="{1AF22B1E-CF6E-4F35-80B5-37C2A17030ED}">
      <dgm:prSet/>
      <dgm:spPr/>
      <dgm:t>
        <a:bodyPr/>
        <a:lstStyle/>
        <a:p>
          <a:endParaRPr lang="en-US"/>
        </a:p>
      </dgm:t>
    </dgm:pt>
    <dgm:pt modelId="{9AACB5FC-DE9C-4DAD-8F72-F25940529E31}">
      <dgm:prSet/>
      <dgm:spPr/>
      <dgm:t>
        <a:bodyPr/>
        <a:lstStyle/>
        <a:p>
          <a:r>
            <a:rPr lang="en-US"/>
            <a:t>Children should bring a coat to school everyday.</a:t>
          </a:r>
        </a:p>
      </dgm:t>
    </dgm:pt>
    <dgm:pt modelId="{B0B6EDB4-8262-4EFB-BDE9-44ECB250A287}" type="parTrans" cxnId="{56E7AE7C-8AFF-4874-9903-3FC41E2C26A2}">
      <dgm:prSet/>
      <dgm:spPr/>
      <dgm:t>
        <a:bodyPr/>
        <a:lstStyle/>
        <a:p>
          <a:endParaRPr lang="en-US"/>
        </a:p>
      </dgm:t>
    </dgm:pt>
    <dgm:pt modelId="{134BF4FA-1EC8-4C4D-AAFD-49413CB65F32}" type="sibTrans" cxnId="{56E7AE7C-8AFF-4874-9903-3FC41E2C26A2}">
      <dgm:prSet/>
      <dgm:spPr/>
      <dgm:t>
        <a:bodyPr/>
        <a:lstStyle/>
        <a:p>
          <a:endParaRPr lang="en-US"/>
        </a:p>
      </dgm:t>
    </dgm:pt>
    <dgm:pt modelId="{835CCD6D-B1B7-4B80-BA69-C1ED242680BA}">
      <dgm:prSet/>
      <dgm:spPr/>
      <dgm:t>
        <a:bodyPr/>
        <a:lstStyle/>
        <a:p>
          <a:r>
            <a:rPr lang="en-US"/>
            <a:t>Children should come to school dressed in a PE kit on the days they have PE. </a:t>
          </a:r>
        </a:p>
      </dgm:t>
    </dgm:pt>
    <dgm:pt modelId="{01543A17-DE04-4CEB-B8E7-8DAE9939B139}" type="parTrans" cxnId="{CFE99878-6CC4-486D-8CF9-94CA29A3C11C}">
      <dgm:prSet/>
      <dgm:spPr/>
      <dgm:t>
        <a:bodyPr/>
        <a:lstStyle/>
        <a:p>
          <a:endParaRPr lang="en-US"/>
        </a:p>
      </dgm:t>
    </dgm:pt>
    <dgm:pt modelId="{70A2C9C7-481F-4A08-B5C1-6BBF2D6B3A00}" type="sibTrans" cxnId="{CFE99878-6CC4-486D-8CF9-94CA29A3C11C}">
      <dgm:prSet/>
      <dgm:spPr/>
      <dgm:t>
        <a:bodyPr/>
        <a:lstStyle/>
        <a:p>
          <a:endParaRPr lang="en-US"/>
        </a:p>
      </dgm:t>
    </dgm:pt>
    <dgm:pt modelId="{5E691A67-D204-4E7C-A336-6484D92D1586}" type="pres">
      <dgm:prSet presAssocID="{AB8D21FA-75EE-43BB-9745-A1EBE4B1CE87}" presName="root" presStyleCnt="0">
        <dgm:presLayoutVars>
          <dgm:dir/>
          <dgm:resizeHandles val="exact"/>
        </dgm:presLayoutVars>
      </dgm:prSet>
      <dgm:spPr/>
    </dgm:pt>
    <dgm:pt modelId="{9862C57A-38D8-4641-8A15-1C63FAD0B257}" type="pres">
      <dgm:prSet presAssocID="{A19CC26E-17CB-4B91-8F93-D53CA34085B5}" presName="compNode" presStyleCnt="0"/>
      <dgm:spPr/>
    </dgm:pt>
    <dgm:pt modelId="{2075E651-9EA3-4A4F-8BFE-9C768AE7EEC2}" type="pres">
      <dgm:prSet presAssocID="{A19CC26E-17CB-4B91-8F93-D53CA34085B5}" presName="bgRect" presStyleLbl="bgShp" presStyleIdx="0" presStyleCnt="4"/>
      <dgm:spPr/>
    </dgm:pt>
    <dgm:pt modelId="{751CE9C0-3646-4179-BBF8-A9AF511B42BF}" type="pres">
      <dgm:prSet presAssocID="{A19CC26E-17CB-4B91-8F93-D53CA34085B5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9A4FA1B1-4CD9-4891-9295-FBAA4D9EEF02}" type="pres">
      <dgm:prSet presAssocID="{A19CC26E-17CB-4B91-8F93-D53CA34085B5}" presName="spaceRect" presStyleCnt="0"/>
      <dgm:spPr/>
    </dgm:pt>
    <dgm:pt modelId="{A69D737B-E636-493F-819A-7A72CB8D4E98}" type="pres">
      <dgm:prSet presAssocID="{A19CC26E-17CB-4B91-8F93-D53CA34085B5}" presName="parTx" presStyleLbl="revTx" presStyleIdx="0" presStyleCnt="4">
        <dgm:presLayoutVars>
          <dgm:chMax val="0"/>
          <dgm:chPref val="0"/>
        </dgm:presLayoutVars>
      </dgm:prSet>
      <dgm:spPr/>
    </dgm:pt>
    <dgm:pt modelId="{90161841-3D97-4B44-AB0C-9E2487AF60AD}" type="pres">
      <dgm:prSet presAssocID="{E5F2521D-AFAE-4065-9EA5-8B3C1D084EDB}" presName="sibTrans" presStyleCnt="0"/>
      <dgm:spPr/>
    </dgm:pt>
    <dgm:pt modelId="{EF44CB34-FA56-419D-8DEB-4BE99BB28C48}" type="pres">
      <dgm:prSet presAssocID="{A9BFA70F-A0E9-41AC-BB65-07CE1E82085F}" presName="compNode" presStyleCnt="0"/>
      <dgm:spPr/>
    </dgm:pt>
    <dgm:pt modelId="{D43DDCEB-91E7-498F-9AD2-626A71644714}" type="pres">
      <dgm:prSet presAssocID="{A9BFA70F-A0E9-41AC-BB65-07CE1E82085F}" presName="bgRect" presStyleLbl="bgShp" presStyleIdx="1" presStyleCnt="4"/>
      <dgm:spPr/>
    </dgm:pt>
    <dgm:pt modelId="{E9943B96-672A-4635-8CF8-DE9EA69F742D}" type="pres">
      <dgm:prSet presAssocID="{A9BFA70F-A0E9-41AC-BB65-07CE1E82085F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ttle"/>
        </a:ext>
      </dgm:extLst>
    </dgm:pt>
    <dgm:pt modelId="{DA532426-F6E4-4C8A-9BD0-D1F937B2649F}" type="pres">
      <dgm:prSet presAssocID="{A9BFA70F-A0E9-41AC-BB65-07CE1E82085F}" presName="spaceRect" presStyleCnt="0"/>
      <dgm:spPr/>
    </dgm:pt>
    <dgm:pt modelId="{3B183CD1-C205-4D4C-B502-C03C668849C3}" type="pres">
      <dgm:prSet presAssocID="{A9BFA70F-A0E9-41AC-BB65-07CE1E82085F}" presName="parTx" presStyleLbl="revTx" presStyleIdx="1" presStyleCnt="4">
        <dgm:presLayoutVars>
          <dgm:chMax val="0"/>
          <dgm:chPref val="0"/>
        </dgm:presLayoutVars>
      </dgm:prSet>
      <dgm:spPr/>
    </dgm:pt>
    <dgm:pt modelId="{49143572-F40D-4E1D-AECC-46973C065568}" type="pres">
      <dgm:prSet presAssocID="{4D5BC457-4154-44E5-8075-5583E7920D66}" presName="sibTrans" presStyleCnt="0"/>
      <dgm:spPr/>
    </dgm:pt>
    <dgm:pt modelId="{81A1906B-B91A-4A30-AEEE-8BB817F09170}" type="pres">
      <dgm:prSet presAssocID="{9AACB5FC-DE9C-4DAD-8F72-F25940529E31}" presName="compNode" presStyleCnt="0"/>
      <dgm:spPr/>
    </dgm:pt>
    <dgm:pt modelId="{C6314297-9270-4497-A867-F2A7AD6D8923}" type="pres">
      <dgm:prSet presAssocID="{9AACB5FC-DE9C-4DAD-8F72-F25940529E31}" presName="bgRect" presStyleLbl="bgShp" presStyleIdx="2" presStyleCnt="4"/>
      <dgm:spPr/>
    </dgm:pt>
    <dgm:pt modelId="{6767A9D9-A9AF-4BD4-8058-C7206629F2A8}" type="pres">
      <dgm:prSet presAssocID="{9AACB5FC-DE9C-4DAD-8F72-F25940529E31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ckpack"/>
        </a:ext>
      </dgm:extLst>
    </dgm:pt>
    <dgm:pt modelId="{18F4004D-4C19-4C29-BF25-D607D2C75BD8}" type="pres">
      <dgm:prSet presAssocID="{9AACB5FC-DE9C-4DAD-8F72-F25940529E31}" presName="spaceRect" presStyleCnt="0"/>
      <dgm:spPr/>
    </dgm:pt>
    <dgm:pt modelId="{7B8CF8DA-1B1A-45C3-8B04-C99DF87E21B2}" type="pres">
      <dgm:prSet presAssocID="{9AACB5FC-DE9C-4DAD-8F72-F25940529E31}" presName="parTx" presStyleLbl="revTx" presStyleIdx="2" presStyleCnt="4">
        <dgm:presLayoutVars>
          <dgm:chMax val="0"/>
          <dgm:chPref val="0"/>
        </dgm:presLayoutVars>
      </dgm:prSet>
      <dgm:spPr/>
    </dgm:pt>
    <dgm:pt modelId="{599E90EB-AC9D-4CB8-91BC-10380D6FCCBC}" type="pres">
      <dgm:prSet presAssocID="{134BF4FA-1EC8-4C4D-AAFD-49413CB65F32}" presName="sibTrans" presStyleCnt="0"/>
      <dgm:spPr/>
    </dgm:pt>
    <dgm:pt modelId="{E3913537-E1D0-4DF8-A178-ED9F626E15CF}" type="pres">
      <dgm:prSet presAssocID="{835CCD6D-B1B7-4B80-BA69-C1ED242680BA}" presName="compNode" presStyleCnt="0"/>
      <dgm:spPr/>
    </dgm:pt>
    <dgm:pt modelId="{B123C453-A867-4F3F-AFBE-476E89AB19B5}" type="pres">
      <dgm:prSet presAssocID="{835CCD6D-B1B7-4B80-BA69-C1ED242680BA}" presName="bgRect" presStyleLbl="bgShp" presStyleIdx="3" presStyleCnt="4"/>
      <dgm:spPr/>
    </dgm:pt>
    <dgm:pt modelId="{351D82ED-AC90-4986-9E51-A0229A39D960}" type="pres">
      <dgm:prSet presAssocID="{835CCD6D-B1B7-4B80-BA69-C1ED242680BA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8E65B56-A4E3-49CE-A9DA-0582894DB68F}" type="pres">
      <dgm:prSet presAssocID="{835CCD6D-B1B7-4B80-BA69-C1ED242680BA}" presName="spaceRect" presStyleCnt="0"/>
      <dgm:spPr/>
    </dgm:pt>
    <dgm:pt modelId="{6CD44EDB-4C66-48FE-B4A8-47370D839039}" type="pres">
      <dgm:prSet presAssocID="{835CCD6D-B1B7-4B80-BA69-C1ED242680B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1AF22B1E-CF6E-4F35-80B5-37C2A17030ED}" srcId="{AB8D21FA-75EE-43BB-9745-A1EBE4B1CE87}" destId="{A9BFA70F-A0E9-41AC-BB65-07CE1E82085F}" srcOrd="1" destOrd="0" parTransId="{A3FB07BB-514E-49BC-B6E5-875E1B359C11}" sibTransId="{4D5BC457-4154-44E5-8075-5583E7920D66}"/>
    <dgm:cxn modelId="{CFE99878-6CC4-486D-8CF9-94CA29A3C11C}" srcId="{AB8D21FA-75EE-43BB-9745-A1EBE4B1CE87}" destId="{835CCD6D-B1B7-4B80-BA69-C1ED242680BA}" srcOrd="3" destOrd="0" parTransId="{01543A17-DE04-4CEB-B8E7-8DAE9939B139}" sibTransId="{70A2C9C7-481F-4A08-B5C1-6BBF2D6B3A00}"/>
    <dgm:cxn modelId="{56E7AE7C-8AFF-4874-9903-3FC41E2C26A2}" srcId="{AB8D21FA-75EE-43BB-9745-A1EBE4B1CE87}" destId="{9AACB5FC-DE9C-4DAD-8F72-F25940529E31}" srcOrd="2" destOrd="0" parTransId="{B0B6EDB4-8262-4EFB-BDE9-44ECB250A287}" sibTransId="{134BF4FA-1EC8-4C4D-AAFD-49413CB65F32}"/>
    <dgm:cxn modelId="{009C4E85-0EF9-42B5-A47E-3CF5D99CF4AE}" srcId="{AB8D21FA-75EE-43BB-9745-A1EBE4B1CE87}" destId="{A19CC26E-17CB-4B91-8F93-D53CA34085B5}" srcOrd="0" destOrd="0" parTransId="{7DA1A2BB-900E-4C3A-96B6-5E96C6D336D8}" sibTransId="{E5F2521D-AFAE-4065-9EA5-8B3C1D084EDB}"/>
    <dgm:cxn modelId="{66C7AF91-092E-4AB3-AC8B-1C247A32E815}" type="presOf" srcId="{AB8D21FA-75EE-43BB-9745-A1EBE4B1CE87}" destId="{5E691A67-D204-4E7C-A336-6484D92D1586}" srcOrd="0" destOrd="0" presId="urn:microsoft.com/office/officeart/2018/2/layout/IconVerticalSolidList"/>
    <dgm:cxn modelId="{4F7773AC-5BF2-494D-8ECC-5407448D2CFF}" type="presOf" srcId="{9AACB5FC-DE9C-4DAD-8F72-F25940529E31}" destId="{7B8CF8DA-1B1A-45C3-8B04-C99DF87E21B2}" srcOrd="0" destOrd="0" presId="urn:microsoft.com/office/officeart/2018/2/layout/IconVerticalSolidList"/>
    <dgm:cxn modelId="{93DC56BF-98F7-413C-9C65-D646CE905DA5}" type="presOf" srcId="{835CCD6D-B1B7-4B80-BA69-C1ED242680BA}" destId="{6CD44EDB-4C66-48FE-B4A8-47370D839039}" srcOrd="0" destOrd="0" presId="urn:microsoft.com/office/officeart/2018/2/layout/IconVerticalSolidList"/>
    <dgm:cxn modelId="{43842EC5-3544-457C-8146-A8F54E60BF67}" type="presOf" srcId="{A9BFA70F-A0E9-41AC-BB65-07CE1E82085F}" destId="{3B183CD1-C205-4D4C-B502-C03C668849C3}" srcOrd="0" destOrd="0" presId="urn:microsoft.com/office/officeart/2018/2/layout/IconVerticalSolidList"/>
    <dgm:cxn modelId="{F02CC8E2-D56B-40F5-90CC-3B0230210509}" type="presOf" srcId="{A19CC26E-17CB-4B91-8F93-D53CA34085B5}" destId="{A69D737B-E636-493F-819A-7A72CB8D4E98}" srcOrd="0" destOrd="0" presId="urn:microsoft.com/office/officeart/2018/2/layout/IconVerticalSolidList"/>
    <dgm:cxn modelId="{19900CBF-B057-43B3-8580-C6148E2683E5}" type="presParOf" srcId="{5E691A67-D204-4E7C-A336-6484D92D1586}" destId="{9862C57A-38D8-4641-8A15-1C63FAD0B257}" srcOrd="0" destOrd="0" presId="urn:microsoft.com/office/officeart/2018/2/layout/IconVerticalSolidList"/>
    <dgm:cxn modelId="{B15C3357-CB54-45B3-BCB9-5503F8B08C2F}" type="presParOf" srcId="{9862C57A-38D8-4641-8A15-1C63FAD0B257}" destId="{2075E651-9EA3-4A4F-8BFE-9C768AE7EEC2}" srcOrd="0" destOrd="0" presId="urn:microsoft.com/office/officeart/2018/2/layout/IconVerticalSolidList"/>
    <dgm:cxn modelId="{E0C32F36-364A-42E7-A81E-05954DD30852}" type="presParOf" srcId="{9862C57A-38D8-4641-8A15-1C63FAD0B257}" destId="{751CE9C0-3646-4179-BBF8-A9AF511B42BF}" srcOrd="1" destOrd="0" presId="urn:microsoft.com/office/officeart/2018/2/layout/IconVerticalSolidList"/>
    <dgm:cxn modelId="{180A5E22-6342-419E-820A-ECE3323B82B5}" type="presParOf" srcId="{9862C57A-38D8-4641-8A15-1C63FAD0B257}" destId="{9A4FA1B1-4CD9-4891-9295-FBAA4D9EEF02}" srcOrd="2" destOrd="0" presId="urn:microsoft.com/office/officeart/2018/2/layout/IconVerticalSolidList"/>
    <dgm:cxn modelId="{4103BF67-E2A2-4EE4-A1A9-F526B937960B}" type="presParOf" srcId="{9862C57A-38D8-4641-8A15-1C63FAD0B257}" destId="{A69D737B-E636-493F-819A-7A72CB8D4E98}" srcOrd="3" destOrd="0" presId="urn:microsoft.com/office/officeart/2018/2/layout/IconVerticalSolidList"/>
    <dgm:cxn modelId="{34FDB1AB-4CAB-45AC-9BE7-43AF5311F5C9}" type="presParOf" srcId="{5E691A67-D204-4E7C-A336-6484D92D1586}" destId="{90161841-3D97-4B44-AB0C-9E2487AF60AD}" srcOrd="1" destOrd="0" presId="urn:microsoft.com/office/officeart/2018/2/layout/IconVerticalSolidList"/>
    <dgm:cxn modelId="{52B50FDE-2438-4959-9C2B-4945F9FDE69A}" type="presParOf" srcId="{5E691A67-D204-4E7C-A336-6484D92D1586}" destId="{EF44CB34-FA56-419D-8DEB-4BE99BB28C48}" srcOrd="2" destOrd="0" presId="urn:microsoft.com/office/officeart/2018/2/layout/IconVerticalSolidList"/>
    <dgm:cxn modelId="{8B4985FB-3AC7-46A3-AE71-2AD7AB30051F}" type="presParOf" srcId="{EF44CB34-FA56-419D-8DEB-4BE99BB28C48}" destId="{D43DDCEB-91E7-498F-9AD2-626A71644714}" srcOrd="0" destOrd="0" presId="urn:microsoft.com/office/officeart/2018/2/layout/IconVerticalSolidList"/>
    <dgm:cxn modelId="{18ADE3F9-02A9-419C-97A1-1E68A66D7655}" type="presParOf" srcId="{EF44CB34-FA56-419D-8DEB-4BE99BB28C48}" destId="{E9943B96-672A-4635-8CF8-DE9EA69F742D}" srcOrd="1" destOrd="0" presId="urn:microsoft.com/office/officeart/2018/2/layout/IconVerticalSolidList"/>
    <dgm:cxn modelId="{1A394424-0D49-4B5C-B9A5-1A263162777B}" type="presParOf" srcId="{EF44CB34-FA56-419D-8DEB-4BE99BB28C48}" destId="{DA532426-F6E4-4C8A-9BD0-D1F937B2649F}" srcOrd="2" destOrd="0" presId="urn:microsoft.com/office/officeart/2018/2/layout/IconVerticalSolidList"/>
    <dgm:cxn modelId="{F4028806-C042-42AD-B493-A683590E304C}" type="presParOf" srcId="{EF44CB34-FA56-419D-8DEB-4BE99BB28C48}" destId="{3B183CD1-C205-4D4C-B502-C03C668849C3}" srcOrd="3" destOrd="0" presId="urn:microsoft.com/office/officeart/2018/2/layout/IconVerticalSolidList"/>
    <dgm:cxn modelId="{3EF5E50E-32A4-4CC0-A66E-E2EF9959F506}" type="presParOf" srcId="{5E691A67-D204-4E7C-A336-6484D92D1586}" destId="{49143572-F40D-4E1D-AECC-46973C065568}" srcOrd="3" destOrd="0" presId="urn:microsoft.com/office/officeart/2018/2/layout/IconVerticalSolidList"/>
    <dgm:cxn modelId="{E2972295-9314-49DE-B0AC-41BACAFCBD11}" type="presParOf" srcId="{5E691A67-D204-4E7C-A336-6484D92D1586}" destId="{81A1906B-B91A-4A30-AEEE-8BB817F09170}" srcOrd="4" destOrd="0" presId="urn:microsoft.com/office/officeart/2018/2/layout/IconVerticalSolidList"/>
    <dgm:cxn modelId="{3B90AC9C-0154-4B49-9BE0-8277E3A49DCF}" type="presParOf" srcId="{81A1906B-B91A-4A30-AEEE-8BB817F09170}" destId="{C6314297-9270-4497-A867-F2A7AD6D8923}" srcOrd="0" destOrd="0" presId="urn:microsoft.com/office/officeart/2018/2/layout/IconVerticalSolidList"/>
    <dgm:cxn modelId="{3217A8A5-6CC2-4A11-BFC4-FAE4BBA9528C}" type="presParOf" srcId="{81A1906B-B91A-4A30-AEEE-8BB817F09170}" destId="{6767A9D9-A9AF-4BD4-8058-C7206629F2A8}" srcOrd="1" destOrd="0" presId="urn:microsoft.com/office/officeart/2018/2/layout/IconVerticalSolidList"/>
    <dgm:cxn modelId="{3115E894-06A1-471A-BDD5-59C0471B8516}" type="presParOf" srcId="{81A1906B-B91A-4A30-AEEE-8BB817F09170}" destId="{18F4004D-4C19-4C29-BF25-D607D2C75BD8}" srcOrd="2" destOrd="0" presId="urn:microsoft.com/office/officeart/2018/2/layout/IconVerticalSolidList"/>
    <dgm:cxn modelId="{D8644852-0AE8-480B-8578-5BA2D25A6716}" type="presParOf" srcId="{81A1906B-B91A-4A30-AEEE-8BB817F09170}" destId="{7B8CF8DA-1B1A-45C3-8B04-C99DF87E21B2}" srcOrd="3" destOrd="0" presId="urn:microsoft.com/office/officeart/2018/2/layout/IconVerticalSolidList"/>
    <dgm:cxn modelId="{DE19CF8A-A84C-44BD-95E7-1F2C8B9E277D}" type="presParOf" srcId="{5E691A67-D204-4E7C-A336-6484D92D1586}" destId="{599E90EB-AC9D-4CB8-91BC-10380D6FCCBC}" srcOrd="5" destOrd="0" presId="urn:microsoft.com/office/officeart/2018/2/layout/IconVerticalSolidList"/>
    <dgm:cxn modelId="{AA4C5912-0670-4A50-9180-92FCF1996109}" type="presParOf" srcId="{5E691A67-D204-4E7C-A336-6484D92D1586}" destId="{E3913537-E1D0-4DF8-A178-ED9F626E15CF}" srcOrd="6" destOrd="0" presId="urn:microsoft.com/office/officeart/2018/2/layout/IconVerticalSolidList"/>
    <dgm:cxn modelId="{AC7C7BA1-6C25-44BA-B0E3-AAB1CCD40B84}" type="presParOf" srcId="{E3913537-E1D0-4DF8-A178-ED9F626E15CF}" destId="{B123C453-A867-4F3F-AFBE-476E89AB19B5}" srcOrd="0" destOrd="0" presId="urn:microsoft.com/office/officeart/2018/2/layout/IconVerticalSolidList"/>
    <dgm:cxn modelId="{EEE6939E-48C4-4D39-B462-483FA5A05D73}" type="presParOf" srcId="{E3913537-E1D0-4DF8-A178-ED9F626E15CF}" destId="{351D82ED-AC90-4986-9E51-A0229A39D960}" srcOrd="1" destOrd="0" presId="urn:microsoft.com/office/officeart/2018/2/layout/IconVerticalSolidList"/>
    <dgm:cxn modelId="{23993624-239C-4767-B675-A82041888925}" type="presParOf" srcId="{E3913537-E1D0-4DF8-A178-ED9F626E15CF}" destId="{88E65B56-A4E3-49CE-A9DA-0582894DB68F}" srcOrd="2" destOrd="0" presId="urn:microsoft.com/office/officeart/2018/2/layout/IconVerticalSolidList"/>
    <dgm:cxn modelId="{DE7994FC-8942-4190-9C62-63776030BFE5}" type="presParOf" srcId="{E3913537-E1D0-4DF8-A178-ED9F626E15CF}" destId="{6CD44EDB-4C66-48FE-B4A8-47370D83903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5E651-9EA3-4A4F-8BFE-9C768AE7EEC2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CE9C0-3646-4179-BBF8-A9AF511B42BF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9D737B-E636-493F-819A-7A72CB8D4E98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We will provide children with everything that they need for lessons. They do not need to bring in their own pencil case. </a:t>
          </a:r>
        </a:p>
      </dsp:txBody>
      <dsp:txXfrm>
        <a:off x="1357965" y="2319"/>
        <a:ext cx="4887299" cy="1175727"/>
      </dsp:txXfrm>
    </dsp:sp>
    <dsp:sp modelId="{D43DDCEB-91E7-498F-9AD2-626A71644714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943B96-672A-4635-8CF8-DE9EA69F742D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183CD1-C205-4D4C-B502-C03C668849C3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Children should bring in a labelled drinks bottle with </a:t>
          </a:r>
          <a:r>
            <a:rPr lang="en-US" sz="2200" b="1" kern="1200" dirty="0"/>
            <a:t>water</a:t>
          </a:r>
          <a:r>
            <a:rPr lang="en-US" sz="2200" kern="1200" dirty="0"/>
            <a:t>. </a:t>
          </a:r>
        </a:p>
      </dsp:txBody>
      <dsp:txXfrm>
        <a:off x="1357965" y="1471979"/>
        <a:ext cx="4887299" cy="1175727"/>
      </dsp:txXfrm>
    </dsp:sp>
    <dsp:sp modelId="{C6314297-9270-4497-A867-F2A7AD6D8923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7A9D9-A9AF-4BD4-8058-C7206629F2A8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CF8DA-1B1A-45C3-8B04-C99DF87E21B2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Children should bring a coat to school everyday.</a:t>
          </a:r>
        </a:p>
      </dsp:txBody>
      <dsp:txXfrm>
        <a:off x="1357965" y="2941639"/>
        <a:ext cx="4887299" cy="1175727"/>
      </dsp:txXfrm>
    </dsp:sp>
    <dsp:sp modelId="{B123C453-A867-4F3F-AFBE-476E89AB19B5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1D82ED-AC90-4986-9E51-A0229A39D960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44EDB-4C66-48FE-B4A8-47370D839039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Children should come to school dressed in a PE kit on the days they have PE. </a:t>
          </a:r>
        </a:p>
      </dsp:txBody>
      <dsp:txXfrm>
        <a:off x="1357965" y="4411299"/>
        <a:ext cx="4887299" cy="1175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95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353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95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9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912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78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406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468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8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473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22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736C32-9A11-403A-AFE9-94662AD6AF30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E0C65-3D91-4227-94B8-A44DC2895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19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saintpaulsschool.org.uk/school-unifor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9D32F93-50AC-4C46-A5DB-291C60DDB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A picture containing clipart&#10;&#10;Description automatically generated">
            <a:extLst>
              <a:ext uri="{FF2B5EF4-FFF2-40B4-BE49-F238E27FC236}">
                <a16:creationId xmlns:a16="http://schemas.microsoft.com/office/drawing/2014/main" id="{84AB8647-F4ED-2807-F08B-D6CA6F792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9303" y="1372745"/>
            <a:ext cx="9613397" cy="1706376"/>
          </a:xfrm>
          <a:prstGeom prst="rect">
            <a:avLst/>
          </a:prstGeom>
        </p:spPr>
      </p:pic>
      <p:sp>
        <p:nvSpPr>
          <p:cNvPr id="13" name="Right Triangle 12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289304" y="3429000"/>
            <a:ext cx="8921672" cy="171330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b="1" kern="1200" dirty="0">
                <a:latin typeface="+mj-lt"/>
                <a:ea typeface="+mj-ea"/>
                <a:cs typeface="+mj-cs"/>
              </a:rPr>
              <a:t>Welcome to Year </a:t>
            </a:r>
            <a:r>
              <a:rPr lang="en-US" sz="5600" b="1" dirty="0"/>
              <a:t>3 &amp; 4 </a:t>
            </a:r>
            <a:br>
              <a:rPr lang="en-US" sz="5600" b="1" kern="1200" dirty="0"/>
            </a:br>
            <a:r>
              <a:rPr lang="en-US" sz="5600" b="1" kern="1200" dirty="0">
                <a:latin typeface="+mj-lt"/>
                <a:ea typeface="+mj-ea"/>
                <a:cs typeface="+mj-cs"/>
              </a:rPr>
              <a:t>(</a:t>
            </a:r>
            <a:r>
              <a:rPr lang="en-US" sz="5600" b="1" dirty="0"/>
              <a:t>Lower</a:t>
            </a:r>
            <a:r>
              <a:rPr lang="en-US" sz="5600" b="1" kern="1200" dirty="0">
                <a:latin typeface="+mj-lt"/>
                <a:ea typeface="+mj-ea"/>
                <a:cs typeface="+mj-cs"/>
              </a:rPr>
              <a:t> Key Stage 2)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83587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74" name="Title 1"/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altLang="en-US" sz="5400" u="sng" dirty="0"/>
              <a:t>Lower Key Stage 2 Staff:</a:t>
            </a:r>
          </a:p>
        </p:txBody>
      </p:sp>
      <p:sp>
        <p:nvSpPr>
          <p:cNvPr id="308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045" y="2071316"/>
            <a:ext cx="7423000" cy="411917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  <a:defRPr/>
            </a:pPr>
            <a:r>
              <a:rPr lang="en-GB" sz="2400" u="sng" dirty="0"/>
              <a:t>LKS2 Teaching Staff</a:t>
            </a:r>
            <a:endParaRPr lang="en-GB" sz="2400" u="sng" dirty="0">
              <a:cs typeface="Calibri"/>
            </a:endParaRPr>
          </a:p>
          <a:p>
            <a:pPr>
              <a:defRPr/>
            </a:pPr>
            <a:r>
              <a:rPr lang="en-GB" sz="2400" b="1" dirty="0"/>
              <a:t>3A:</a:t>
            </a:r>
            <a:r>
              <a:rPr lang="en-GB" sz="2400" dirty="0"/>
              <a:t> Mrs Clarke  (Mon-Wed) &amp; Mrs Young (Thurs/Fri)</a:t>
            </a:r>
            <a:endParaRPr lang="en-GB" sz="2400" dirty="0">
              <a:ea typeface="Calibri"/>
              <a:cs typeface="Calibri"/>
            </a:endParaRPr>
          </a:p>
          <a:p>
            <a:pPr>
              <a:defRPr/>
            </a:pPr>
            <a:r>
              <a:rPr lang="en-GB" sz="2400" b="1" dirty="0"/>
              <a:t>3/4B:</a:t>
            </a:r>
            <a:r>
              <a:rPr lang="en-GB" sz="2400" dirty="0"/>
              <a:t> Mrs Newbold</a:t>
            </a:r>
            <a:endParaRPr lang="en-GB" sz="2400" dirty="0">
              <a:ea typeface="Calibri"/>
              <a:cs typeface="Calibri"/>
            </a:endParaRPr>
          </a:p>
          <a:p>
            <a:pPr>
              <a:defRPr/>
            </a:pPr>
            <a:r>
              <a:rPr lang="en-GB" sz="2400" b="1" dirty="0"/>
              <a:t>4C: </a:t>
            </a:r>
            <a:r>
              <a:rPr lang="en-GB" sz="2400" dirty="0"/>
              <a:t> Mrs </a:t>
            </a:r>
            <a:r>
              <a:rPr lang="en-GB" sz="2400" dirty="0" err="1"/>
              <a:t>Bown</a:t>
            </a:r>
            <a:r>
              <a:rPr lang="en-GB" sz="2400" dirty="0"/>
              <a:t> / </a:t>
            </a:r>
            <a:r>
              <a:rPr lang="en-GB" sz="2400"/>
              <a:t>Mrs Newell</a:t>
            </a:r>
            <a:endParaRPr lang="en-GB" sz="2400">
              <a:ea typeface="Calibri"/>
              <a:cs typeface="Calibri"/>
            </a:endParaRPr>
          </a:p>
          <a:p>
            <a:pPr>
              <a:defRPr/>
            </a:pPr>
            <a:endParaRPr lang="en-GB" sz="2400" u="sng" dirty="0">
              <a:ea typeface="Calibri"/>
              <a:cs typeface="Calibri"/>
            </a:endParaRPr>
          </a:p>
          <a:p>
            <a:pPr marL="0" indent="0">
              <a:buNone/>
              <a:defRPr/>
            </a:pPr>
            <a:r>
              <a:rPr lang="en-GB" sz="2400" u="sng" dirty="0">
                <a:ea typeface="Calibri"/>
                <a:cs typeface="Calibri"/>
              </a:rPr>
              <a:t>PPA Cover (</a:t>
            </a:r>
            <a:r>
              <a:rPr lang="en-GB" sz="2400" u="sng" dirty="0" err="1">
                <a:ea typeface="Calibri"/>
                <a:cs typeface="Calibri"/>
              </a:rPr>
              <a:t>Tuesda</a:t>
            </a:r>
            <a:r>
              <a:rPr lang="en-GB" sz="2400" u="sng" dirty="0">
                <a:ea typeface="Calibri"/>
                <a:cs typeface="Calibri"/>
              </a:rPr>
              <a:t>y Afternoon)</a:t>
            </a:r>
          </a:p>
          <a:p>
            <a:pPr>
              <a:defRPr/>
            </a:pPr>
            <a:r>
              <a:rPr lang="en-GB" sz="2400" dirty="0">
                <a:ea typeface="Calibri"/>
                <a:cs typeface="Calibri"/>
              </a:rPr>
              <a:t>French: Mrs Crow</a:t>
            </a:r>
          </a:p>
          <a:p>
            <a:pPr>
              <a:defRPr/>
            </a:pPr>
            <a:r>
              <a:rPr lang="en-GB" sz="2400" dirty="0">
                <a:ea typeface="Calibri"/>
                <a:cs typeface="Calibri"/>
              </a:rPr>
              <a:t>Music: Mrs Mottram</a:t>
            </a:r>
          </a:p>
          <a:p>
            <a:pPr>
              <a:defRPr/>
            </a:pPr>
            <a:r>
              <a:rPr lang="en-GB" sz="2400" dirty="0">
                <a:ea typeface="Calibri"/>
                <a:cs typeface="Calibri"/>
              </a:rPr>
              <a:t>PE: Mr Barnes</a:t>
            </a:r>
          </a:p>
          <a:p>
            <a:pPr>
              <a:defRPr/>
            </a:pPr>
            <a:endParaRPr lang="en-GB" sz="2200" dirty="0">
              <a:ea typeface="Calibri"/>
              <a:cs typeface="Calibri"/>
            </a:endParaRPr>
          </a:p>
          <a:p>
            <a:pPr>
              <a:defRPr/>
            </a:pPr>
            <a:endParaRPr lang="en-GB" sz="2200" dirty="0">
              <a:ea typeface="Calibri"/>
              <a:cs typeface="Calibri"/>
            </a:endParaRPr>
          </a:p>
          <a:p>
            <a:pPr>
              <a:defRPr/>
            </a:pPr>
            <a:endParaRPr lang="en-GB" sz="2200" dirty="0">
              <a:ea typeface="Calibri"/>
              <a:cs typeface="Calibri"/>
            </a:endParaRPr>
          </a:p>
          <a:p>
            <a:pPr marL="0" indent="0">
              <a:buNone/>
              <a:defRPr/>
            </a:pPr>
            <a:endParaRPr lang="en-GB" sz="2200" dirty="0">
              <a:ea typeface="Calibri"/>
              <a:cs typeface="Calibri"/>
            </a:endParaRPr>
          </a:p>
          <a:p>
            <a:pPr marL="0" indent="0">
              <a:buNone/>
              <a:defRPr/>
            </a:pPr>
            <a:endParaRPr lang="en-GB" sz="2200" dirty="0">
              <a:ea typeface="Calibri"/>
              <a:cs typeface="Calibri"/>
            </a:endParaRPr>
          </a:p>
        </p:txBody>
      </p:sp>
      <p:pic>
        <p:nvPicPr>
          <p:cNvPr id="6" name="Picture 6" descr="A picture containing text, clock, doll&#10;&#10;Description automatically generated">
            <a:extLst>
              <a:ext uri="{FF2B5EF4-FFF2-40B4-BE49-F238E27FC236}">
                <a16:creationId xmlns:a16="http://schemas.microsoft.com/office/drawing/2014/main" id="{BE5DD77F-411B-ECAC-C838-6280C24FF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7" r="1955" b="-3"/>
          <a:stretch/>
        </p:blipFill>
        <p:spPr>
          <a:xfrm>
            <a:off x="8223697" y="320355"/>
            <a:ext cx="3668922" cy="380259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63C905-929D-C695-3910-86313E40F433}"/>
              </a:ext>
            </a:extLst>
          </p:cNvPr>
          <p:cNvSpPr txBox="1"/>
          <p:nvPr/>
        </p:nvSpPr>
        <p:spPr>
          <a:xfrm>
            <a:off x="7123010" y="4186496"/>
            <a:ext cx="4924096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u="sng" dirty="0">
                <a:cs typeface="Calibri" panose="020F0502020204030204"/>
              </a:rPr>
              <a:t>Our brilliant teaching assistants: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/>
              <a:t>Miss Mancini</a:t>
            </a:r>
            <a:endParaRPr lang="en-US" sz="24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/>
              <a:t>Mrs</a:t>
            </a:r>
            <a:r>
              <a:rPr lang="en-US" sz="2400" dirty="0"/>
              <a:t> Lord</a:t>
            </a:r>
            <a:endParaRPr lang="en-US" sz="24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/>
              <a:t>Mrs</a:t>
            </a:r>
            <a:r>
              <a:rPr lang="en-US" sz="2400"/>
              <a:t> Wells (Mon-Tues)</a:t>
            </a:r>
            <a:endParaRPr lang="en-US" sz="24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ea typeface="Calibri"/>
                <a:cs typeface="Calibri"/>
              </a:rPr>
              <a:t>Mrs</a:t>
            </a:r>
            <a:r>
              <a:rPr lang="en-US" sz="2400" dirty="0">
                <a:ea typeface="Calibri"/>
                <a:cs typeface="Calibri"/>
              </a:rPr>
              <a:t> Reynolds</a:t>
            </a:r>
            <a:endParaRPr lang="en-US" sz="2400" dirty="0"/>
          </a:p>
          <a:p>
            <a:pPr marL="342900" indent="-342900">
              <a:buFont typeface="Arial"/>
              <a:buChar char="•"/>
            </a:pPr>
            <a:r>
              <a:rPr lang="en-US" sz="2400" dirty="0" err="1">
                <a:cs typeface="Calibri"/>
              </a:rPr>
              <a:t>Mr</a:t>
            </a:r>
            <a:r>
              <a:rPr lang="en-US" sz="2400" dirty="0">
                <a:cs typeface="Calibri"/>
              </a:rPr>
              <a:t> Barnes</a:t>
            </a:r>
            <a:endParaRPr lang="en-US" sz="240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8947894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2" name="Rectangle 11271">
            <a:extLst>
              <a:ext uri="{FF2B5EF4-FFF2-40B4-BE49-F238E27FC236}">
                <a16:creationId xmlns:a16="http://schemas.microsoft.com/office/drawing/2014/main" id="{8B3A2D1A-45FC-4F95-B150-1C13EF2F6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74" name="Rectangle 11273">
            <a:extLst>
              <a:ext uri="{FF2B5EF4-FFF2-40B4-BE49-F238E27FC236}">
                <a16:creationId xmlns:a16="http://schemas.microsoft.com/office/drawing/2014/main" id="{F3768FD5-DD7A-43C7-8DEA-1F5DB3CB5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171816" y="3156623"/>
            <a:ext cx="4337858" cy="2398713"/>
          </a:xfrm>
        </p:spPr>
        <p:txBody>
          <a:bodyPr>
            <a:normAutofit/>
          </a:bodyPr>
          <a:lstStyle/>
          <a:p>
            <a:pPr algn="ctr"/>
            <a:r>
              <a:rPr lang="en-GB" altLang="en-US" sz="6600" u="sng" dirty="0"/>
              <a:t>School Uniform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144000" y="3588510"/>
            <a:ext cx="7075090" cy="224124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altLang="en-US" dirty="0"/>
              <a:t>It is important that children come to school in the correct uniform. This is detailed in the school uniform policy. 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https://www.saintpaulsschool.org.uk/school-uniform/</a:t>
            </a:r>
          </a:p>
          <a:p>
            <a:pPr marL="0" indent="0">
              <a:buNone/>
            </a:pPr>
            <a:endParaRPr lang="en-GB" altLang="en-US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4" descr="A picture containing text, grass, outdoor&#10;&#10;Description automatically generated">
            <a:extLst>
              <a:ext uri="{FF2B5EF4-FFF2-40B4-BE49-F238E27FC236}">
                <a16:creationId xmlns:a16="http://schemas.microsoft.com/office/drawing/2014/main" id="{ACF350CC-90FC-A1DD-8CF1-8B533627A0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80" y="72260"/>
            <a:ext cx="11543763" cy="330057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8E9091-46AF-C022-82EC-930AD85DFC22}"/>
              </a:ext>
            </a:extLst>
          </p:cNvPr>
          <p:cNvSpPr txBox="1"/>
          <p:nvPr/>
        </p:nvSpPr>
        <p:spPr>
          <a:xfrm rot="-1320000">
            <a:off x="1290801" y="3708180"/>
            <a:ext cx="10116206" cy="646331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a typeface="Calibri"/>
                <a:cs typeface="Calibri"/>
              </a:rPr>
              <a:t>PLEASE NAME ALL ITEMS of CLOTHING &amp; PROPERTY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338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0" name="Rectangle 8199">
            <a:extLst>
              <a:ext uri="{FF2B5EF4-FFF2-40B4-BE49-F238E27FC236}">
                <a16:creationId xmlns:a16="http://schemas.microsoft.com/office/drawing/2014/main" id="{84DF55BE-B4AB-4BA1-BDE1-E9F7FB3F1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421" y="592130"/>
            <a:ext cx="4733174" cy="778121"/>
          </a:xfrm>
        </p:spPr>
        <p:txBody>
          <a:bodyPr>
            <a:normAutofit fontScale="90000"/>
          </a:bodyPr>
          <a:lstStyle/>
          <a:p>
            <a:br>
              <a:rPr lang="en-US" altLang="en-US" sz="4000" u="sng" dirty="0"/>
            </a:br>
            <a:br>
              <a:rPr lang="en-US" altLang="en-US" sz="4000" u="sng" dirty="0"/>
            </a:br>
            <a:br>
              <a:rPr lang="en-US" altLang="en-US" sz="4000" u="sng" dirty="0"/>
            </a:br>
            <a:r>
              <a:rPr lang="en-US" altLang="en-US" sz="4000" u="sng" dirty="0"/>
              <a:t>P.E: 2 sessions per week</a:t>
            </a:r>
            <a:br>
              <a:rPr lang="en-US" altLang="en-US" sz="4000" u="sng" dirty="0"/>
            </a:br>
            <a:br>
              <a:rPr lang="en-US" altLang="en-US" sz="4000" u="sng" dirty="0"/>
            </a:br>
            <a:endParaRPr lang="en-US" altLang="en-US" sz="4000" u="sng">
              <a:cs typeface="Calibri Light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8960" y="3250396"/>
            <a:ext cx="6769553" cy="250813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US" altLang="en-US" sz="3600" u="sng" dirty="0">
                <a:ea typeface="Calibri"/>
                <a:cs typeface="Calibri"/>
              </a:rPr>
              <a:t>PE Kit – wear to school</a:t>
            </a:r>
            <a:endParaRPr lang="en-US" altLang="en-US" sz="3600" u="sng" dirty="0"/>
          </a:p>
          <a:p>
            <a:r>
              <a:rPr lang="en-US" altLang="en-US" sz="2400" dirty="0"/>
              <a:t>a plain top in their house </a:t>
            </a:r>
            <a:r>
              <a:rPr lang="en-US" altLang="en-US" sz="2400" dirty="0" err="1"/>
              <a:t>colour</a:t>
            </a:r>
            <a:r>
              <a:rPr lang="en-US" altLang="en-US" sz="2400" dirty="0"/>
              <a:t> </a:t>
            </a:r>
            <a:endParaRPr lang="en-US" altLang="en-US" sz="2400" dirty="0">
              <a:ea typeface="Calibri"/>
              <a:cs typeface="Calibri"/>
            </a:endParaRPr>
          </a:p>
          <a:p>
            <a:r>
              <a:rPr lang="en-US" altLang="en-US" sz="2400" dirty="0"/>
              <a:t>Black shorts/leggings/joggers</a:t>
            </a:r>
            <a:endParaRPr lang="en-US" altLang="en-US" sz="2400" dirty="0">
              <a:ea typeface="Calibri"/>
              <a:cs typeface="Calibri"/>
            </a:endParaRPr>
          </a:p>
          <a:p>
            <a:r>
              <a:rPr lang="en-US" altLang="en-US" sz="2400" dirty="0">
                <a:ea typeface="Calibri"/>
                <a:cs typeface="Calibri"/>
              </a:rPr>
              <a:t>Trainers</a:t>
            </a:r>
            <a:endParaRPr lang="en-US" altLang="en-US" sz="2400">
              <a:ea typeface="Calibri"/>
              <a:cs typeface="Calibri"/>
            </a:endParaRPr>
          </a:p>
          <a:p>
            <a:r>
              <a:rPr lang="en-US" altLang="en-US" b="1" dirty="0">
                <a:ea typeface="Calibri"/>
                <a:cs typeface="Calibri"/>
              </a:rPr>
              <a:t>School jumper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1179" y="188503"/>
            <a:ext cx="6111530" cy="193583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A50B4428-33CF-42C5-80C4-6DB4AB7F34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578" y="2580503"/>
            <a:ext cx="4609309" cy="346706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 rotWithShape="1"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D354FEF9-7EA1-16DF-654C-66F39534634C}"/>
              </a:ext>
            </a:extLst>
          </p:cNvPr>
          <p:cNvSpPr txBox="1">
            <a:spLocks noChangeArrowheads="1"/>
          </p:cNvSpPr>
          <p:nvPr/>
        </p:nvSpPr>
        <p:spPr>
          <a:xfrm>
            <a:off x="333705" y="1458383"/>
            <a:ext cx="4063140" cy="150965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en-US" dirty="0"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FCE29E6-6042-643C-A877-E1566E99D547}"/>
              </a:ext>
            </a:extLst>
          </p:cNvPr>
          <p:cNvSpPr txBox="1"/>
          <p:nvPr/>
        </p:nvSpPr>
        <p:spPr>
          <a:xfrm rot="-1320000">
            <a:off x="765284" y="3235214"/>
            <a:ext cx="10116206" cy="646331"/>
          </a:xfrm>
          <a:prstGeom prst="rect">
            <a:avLst/>
          </a:prstGeom>
          <a:solidFill>
            <a:srgbClr val="FF000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ea typeface="Calibri"/>
                <a:cs typeface="Calibri"/>
              </a:rPr>
              <a:t>PLEASE NAME ALL ITEMS of CLOTHING &amp; PROPERTY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6836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6341533" y="-727161"/>
            <a:ext cx="5291663" cy="1628775"/>
          </a:xfrm>
        </p:spPr>
        <p:txBody>
          <a:bodyPr anchor="b">
            <a:normAutofit/>
          </a:bodyPr>
          <a:lstStyle/>
          <a:p>
            <a:pPr eaLnBrk="1" hangingPunct="1"/>
            <a:r>
              <a:rPr lang="en-US" altLang="en-US" sz="4000" u="sng" dirty="0"/>
              <a:t>Swimming</a:t>
            </a:r>
          </a:p>
        </p:txBody>
      </p:sp>
      <p:pic>
        <p:nvPicPr>
          <p:cNvPr id="1026" name="Picture 2" descr="Lack of lifeguards at newly renovated pool getting swimmers in a splash -  The Leamington Observ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8" r="25794" b="1"/>
          <a:stretch/>
        </p:blipFill>
        <p:spPr bwMode="auto">
          <a:xfrm>
            <a:off x="2" y="1587"/>
            <a:ext cx="6095999" cy="6856413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16447" y="1285729"/>
            <a:ext cx="5291663" cy="5434504"/>
          </a:xfrm>
        </p:spPr>
        <p:txBody>
          <a:bodyPr vert="horz" lIns="91440" tIns="45720" rIns="91440" bIns="45720" rtlCol="0" anchor="t">
            <a:noAutofit/>
          </a:bodyPr>
          <a:lstStyle/>
          <a:p>
            <a:pPr eaLnBrk="1" hangingPunct="1"/>
            <a:r>
              <a:rPr lang="en-US" altLang="en-US" sz="2400" dirty="0"/>
              <a:t>Each class gets 2 blocks of swimming sessions across the year.</a:t>
            </a:r>
            <a:endParaRPr lang="en-US" altLang="en-US" sz="2400" dirty="0">
              <a:ea typeface="Calibri"/>
              <a:cs typeface="Calibri"/>
            </a:endParaRPr>
          </a:p>
          <a:p>
            <a:pPr eaLnBrk="1" hangingPunct="1"/>
            <a:r>
              <a:rPr lang="en-US" altLang="en-US" sz="2400" dirty="0"/>
              <a:t>LKS2 classes swim on a Wednesday.</a:t>
            </a:r>
            <a:endParaRPr lang="en-US" altLang="en-US" sz="2400" dirty="0">
              <a:ea typeface="Calibri"/>
              <a:cs typeface="Calibri"/>
            </a:endParaRPr>
          </a:p>
          <a:p>
            <a:r>
              <a:rPr lang="en-US" altLang="en-US" sz="2400" dirty="0"/>
              <a:t>Your child will need to be dropped off at Newbold Comyn swimming pool by </a:t>
            </a:r>
            <a:r>
              <a:rPr lang="en-US" altLang="en-US" sz="2400"/>
              <a:t>08:45. Breakfast club children will walk from school at 08:35 with an adult.  </a:t>
            </a:r>
          </a:p>
          <a:p>
            <a:r>
              <a:rPr lang="en-US" altLang="en-US" sz="2400"/>
              <a:t>Children will need a towel, goggles and </a:t>
            </a:r>
            <a:r>
              <a:rPr lang="en-US" altLang="en-US" sz="2400" dirty="0"/>
              <a:t>a swimming cap if they have long hair. Earrings will need to be removed.</a:t>
            </a:r>
            <a:endParaRPr lang="en-US"/>
          </a:p>
          <a:p>
            <a:r>
              <a:rPr lang="en-US" altLang="en-US" sz="2400" dirty="0">
                <a:ea typeface="Calibri"/>
                <a:cs typeface="Calibri"/>
              </a:rPr>
              <a:t>Parents are unfortunately not allowed to watch.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037439" y="94181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1967552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4">
            <a:extLst>
              <a:ext uri="{FF2B5EF4-FFF2-40B4-BE49-F238E27FC236}">
                <a16:creationId xmlns:a16="http://schemas.microsoft.com/office/drawing/2014/main" id="{058A14AF-9FB5-4CC7-BA35-E8E85D3E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600" b="1" u="sng" kern="1200">
                <a:latin typeface="+mj-lt"/>
                <a:ea typeface="+mj-ea"/>
                <a:cs typeface="+mj-cs"/>
              </a:rPr>
              <a:t>Class pages:</a:t>
            </a:r>
            <a:br>
              <a:rPr lang="en-US" sz="2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600" dirty="0"/>
            </a:br>
            <a:br>
              <a:rPr lang="en-US" sz="2600" dirty="0"/>
            </a:br>
            <a:endParaRPr lang="en-US" sz="2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8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C75482-13AA-3B26-6BDC-632120959047}"/>
              </a:ext>
            </a:extLst>
          </p:cNvPr>
          <p:cNvSpPr txBox="1"/>
          <p:nvPr/>
        </p:nvSpPr>
        <p:spPr>
          <a:xfrm>
            <a:off x="793661" y="2205372"/>
            <a:ext cx="4846208" cy="403358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dirty="0"/>
              <a:t>A great source of information updated before each new half term starts: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/>
              <a:t>PE Days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/>
              <a:t>Homework expectations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/>
              <a:t>½ termly overviews of learning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/>
              <a:t>Important dates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 dirty="0"/>
              <a:t>Notices</a:t>
            </a:r>
            <a:endParaRPr lang="en-US" sz="2400" dirty="0">
              <a:cs typeface="Calibri"/>
            </a:endParaRPr>
          </a:p>
          <a:p>
            <a:pPr marL="571500" indent="-342900">
              <a:lnSpc>
                <a:spcPct val="90000"/>
              </a:lnSpc>
              <a:spcAft>
                <a:spcPts val="600"/>
              </a:spcAft>
              <a:buFont typeface="Wingdings" panose="020B0604020202020204" pitchFamily="34" charset="0"/>
              <a:buChar char="Ø"/>
            </a:pPr>
            <a:r>
              <a:rPr lang="en-US" sz="2400">
                <a:ea typeface="Calibri" panose="020F0502020204030204"/>
                <a:cs typeface="Calibri"/>
              </a:rPr>
              <a:t>Please direct all emails to admin</a:t>
            </a:r>
            <a:endParaRPr lang="en-US" sz="2400" dirty="0">
              <a:ea typeface="Calibri" panose="020F0502020204030204"/>
              <a:cs typeface="Calibri"/>
            </a:endParaRPr>
          </a:p>
        </p:txBody>
      </p:sp>
      <p:sp>
        <p:nvSpPr>
          <p:cNvPr id="18" name="Rectangle 20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82E5CA-EA52-8C3D-F9FD-C21983544BEC}"/>
              </a:ext>
            </a:extLst>
          </p:cNvPr>
          <p:cNvSpPr txBox="1"/>
          <p:nvPr/>
        </p:nvSpPr>
        <p:spPr>
          <a:xfrm>
            <a:off x="9278663" y="2019957"/>
            <a:ext cx="2709698" cy="38264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726C18-F99D-EA71-6832-28C1B06EA1AF}"/>
              </a:ext>
            </a:extLst>
          </p:cNvPr>
          <p:cNvPicPr/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0906059" y="173008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73826795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3" name="Rectangle 6152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 eaLnBrk="1" hangingPunct="1"/>
            <a:r>
              <a:rPr lang="en-US" altLang="en-US" sz="7400"/>
              <a:t>What will my child need to bring to school? </a:t>
            </a:r>
          </a:p>
        </p:txBody>
      </p:sp>
      <p:cxnSp>
        <p:nvCxnSpPr>
          <p:cNvPr id="6155" name="Straight Connector 6154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/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577" y="54767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149" name="Rectangle 3">
            <a:extLst>
              <a:ext uri="{FF2B5EF4-FFF2-40B4-BE49-F238E27FC236}">
                <a16:creationId xmlns:a16="http://schemas.microsoft.com/office/drawing/2014/main" id="{379318AB-A14E-E83E-6C5B-424C877B39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5748254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570762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08" name="Rectangle 7207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79717C78-7022-2846-16D6-D43A5053960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9" r="-2" b="9446"/>
          <a:stretch/>
        </p:blipFill>
        <p:spPr>
          <a:xfrm>
            <a:off x="4883025" y="2981379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7210" name="Freeform: Shape 7209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7212" name="Freeform: Shape 7211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r>
              <a:rPr lang="en-US" altLang="en-US" sz="3400" u="sng" dirty="0"/>
              <a:t>Weekly </a:t>
            </a:r>
            <a:r>
              <a:rPr lang="en-US" altLang="en-US" sz="3400" u="sng" dirty="0" err="1"/>
              <a:t>Maths</a:t>
            </a:r>
            <a:r>
              <a:rPr lang="en-US" altLang="en-US" sz="3400" u="sng" dirty="0"/>
              <a:t> Homework</a:t>
            </a:r>
          </a:p>
        </p:txBody>
      </p:sp>
      <p:sp>
        <p:nvSpPr>
          <p:cNvPr id="7214" name="Rectangle 7213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7216" name="Rectangle 7215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18" name="Rectangle 7217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9027" y="2215068"/>
            <a:ext cx="4861831" cy="404897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342900" indent="-342900">
              <a:buFont typeface="Wingdings" panose="020B0604020202020204" pitchFamily="34" charset="0"/>
              <a:buChar char="v"/>
            </a:pPr>
            <a:r>
              <a:rPr lang="en-US" altLang="en-US" sz="2000" dirty="0"/>
              <a:t>We will send </a:t>
            </a:r>
            <a:r>
              <a:rPr lang="en-US" altLang="en-US" sz="2000" dirty="0" err="1"/>
              <a:t>Maths</a:t>
            </a:r>
            <a:r>
              <a:rPr lang="en-US" altLang="en-US" sz="2000" dirty="0"/>
              <a:t> homework out each Friday linked to the work we have covered in class that week. This should be returned the following Thursday.</a:t>
            </a:r>
            <a:endParaRPr lang="en-US" sz="2000" dirty="0"/>
          </a:p>
          <a:p>
            <a:pPr marL="0" indent="0">
              <a:buNone/>
            </a:pPr>
            <a:endParaRPr lang="en-US" altLang="en-US" sz="2000" dirty="0">
              <a:ea typeface="Calibri" panose="020F0502020204030204"/>
              <a:cs typeface="Calibri"/>
            </a:endParaRPr>
          </a:p>
          <a:p>
            <a:pPr marL="342900" indent="-342900">
              <a:buFont typeface="Wingdings" panose="020B0604020202020204" pitchFamily="34" charset="0"/>
              <a:buChar char="v"/>
            </a:pPr>
            <a:r>
              <a:rPr lang="en-US" altLang="en-US" sz="2000" dirty="0"/>
              <a:t>We recommend that children access </a:t>
            </a:r>
            <a:r>
              <a:rPr lang="en-US" altLang="en-US" sz="2000" dirty="0">
                <a:highlight>
                  <a:srgbClr val="FFFF00"/>
                </a:highlight>
              </a:rPr>
              <a:t>Times Table Rockstars</a:t>
            </a:r>
            <a:r>
              <a:rPr lang="en-US" altLang="en-US" sz="2000" dirty="0"/>
              <a:t> at least 3 times a week to ensure they maintain rapid recall of their times and division facts up to 12 x 12   </a:t>
            </a:r>
            <a:endParaRPr lang="en-US" sz="2000">
              <a:cs typeface="Calibri" panose="020F0502020204030204"/>
            </a:endParaRPr>
          </a:p>
          <a:p>
            <a:pPr marL="0" indent="0">
              <a:buNone/>
            </a:pPr>
            <a:endParaRPr lang="en-US" altLang="en-US" sz="2000" dirty="0">
              <a:ea typeface="Calibri"/>
              <a:cs typeface="Calibri"/>
            </a:endParaRPr>
          </a:p>
          <a:p>
            <a:pPr marL="342900" indent="-342900">
              <a:buFont typeface="Wingdings" panose="020B0604020202020204" pitchFamily="34" charset="0"/>
              <a:buChar char="v"/>
            </a:pPr>
            <a:r>
              <a:rPr lang="en-US" altLang="en-US" sz="2000" dirty="0">
                <a:ea typeface="Calibri"/>
                <a:cs typeface="Calibri"/>
              </a:rPr>
              <a:t>All passwords and logins will be stuck inside the front cover of their</a:t>
            </a:r>
            <a:r>
              <a:rPr lang="en-US" altLang="en-US" sz="2000">
                <a:ea typeface="Calibri"/>
                <a:cs typeface="Calibri"/>
              </a:rPr>
              <a:t> homework book. </a:t>
            </a:r>
            <a:endParaRPr lang="en-US" altLang="en-US" sz="2000" dirty="0">
              <a:ea typeface="Calibri"/>
              <a:cs typeface="Calibri"/>
            </a:endParaRPr>
          </a:p>
          <a:p>
            <a:endParaRPr lang="en-US" altLang="en-US" sz="200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55523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04989" y="224"/>
            <a:ext cx="10515600" cy="1325563"/>
          </a:xfrm>
        </p:spPr>
        <p:txBody>
          <a:bodyPr/>
          <a:lstStyle/>
          <a:p>
            <a:r>
              <a:rPr lang="en-US" altLang="en-US" u="sng" dirty="0"/>
              <a:t>Weekly Spellings Homework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2023" y="1210213"/>
            <a:ext cx="11052040" cy="452596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en-US" sz="3200" b="1" dirty="0">
                <a:cs typeface="Calibri"/>
              </a:rPr>
              <a:t>Monday</a:t>
            </a:r>
            <a:r>
              <a:rPr lang="en-US" altLang="en-US" sz="3200" dirty="0">
                <a:cs typeface="Calibri"/>
              </a:rPr>
              <a:t>: 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3200" dirty="0">
                <a:cs typeface="Calibri"/>
              </a:rPr>
              <a:t>Spelling lesson introducing the week's spelling rule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3200" dirty="0">
                <a:cs typeface="Calibri"/>
              </a:rPr>
              <a:t>Children to choose 5 spelling words out of the 10 spellings.</a:t>
            </a:r>
          </a:p>
          <a:p>
            <a:pPr marL="0" indent="0">
              <a:buNone/>
            </a:pPr>
            <a:r>
              <a:rPr lang="en-US" altLang="en-US" sz="3200" b="1" dirty="0">
                <a:cs typeface="Calibri"/>
              </a:rPr>
              <a:t>Homework</a:t>
            </a:r>
            <a:r>
              <a:rPr lang="en-US" altLang="en-US" sz="3200" dirty="0">
                <a:cs typeface="Calibri"/>
              </a:rPr>
              <a:t>: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3200" dirty="0">
                <a:cs typeface="Calibri"/>
              </a:rPr>
              <a:t>Children to write a </a:t>
            </a:r>
            <a:r>
              <a:rPr lang="en-US" altLang="en-US" sz="3200" b="1" dirty="0">
                <a:cs typeface="Calibri"/>
              </a:rPr>
              <a:t>neatly written, correctly punctuated and interesting sentence</a:t>
            </a:r>
            <a:r>
              <a:rPr lang="en-US" altLang="en-US" sz="3200" dirty="0">
                <a:cs typeface="Calibri"/>
              </a:rPr>
              <a:t> for each of the 5 words. </a:t>
            </a:r>
            <a:r>
              <a:rPr lang="en-US" altLang="en-US" sz="3200" b="1" dirty="0">
                <a:cs typeface="Calibri"/>
              </a:rPr>
              <a:t>Hand in by Thursday.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3200" dirty="0">
                <a:cs typeface="Calibri"/>
              </a:rPr>
              <a:t>Please look at your child's sentences with them. 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 altLang="en-US" sz="3200" dirty="0">
                <a:cs typeface="Calibri"/>
              </a:rPr>
              <a:t>We will use these spellings in dictated sentences in class throughout the week. </a:t>
            </a:r>
          </a:p>
          <a:p>
            <a:pPr marL="0" indent="0">
              <a:buNone/>
            </a:pPr>
            <a:endParaRPr lang="en-US" altLang="en-US" sz="2400" dirty="0">
              <a:cs typeface="Calibri" panose="020F0502020204030204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5940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7" name="Rectangle 7176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179" name="Arc 7178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81" name="Freeform: Shape 7180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2" descr="A picture containing cartoon, animated cartoon, illustration, clipart&#10;&#10;Description automatically generated">
            <a:extLst>
              <a:ext uri="{FF2B5EF4-FFF2-40B4-BE49-F238E27FC236}">
                <a16:creationId xmlns:a16="http://schemas.microsoft.com/office/drawing/2014/main" id="{2FB8E969-A49B-3891-09F1-5B888D852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210" y="1422318"/>
            <a:ext cx="4777381" cy="2448408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01779" y="230668"/>
            <a:ext cx="6102473" cy="622238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/>
              <a:t>Encourage your child to read every day. </a:t>
            </a:r>
            <a:endParaRPr lang="en-US" sz="2400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>
                <a:cs typeface="Calibri"/>
              </a:rPr>
              <a:t>Read with your child whenever possible.</a:t>
            </a:r>
            <a:endParaRPr lang="en-US" altLang="en-US" sz="2400">
              <a:ea typeface="Calibri" panose="020F0502020204030204"/>
              <a:cs typeface="Calibri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/>
              <a:t>Children have access to books in school which they can bring home. </a:t>
            </a:r>
            <a:endParaRPr lang="en-US" altLang="en-US" sz="2400" dirty="0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>
                <a:ea typeface="Calibri" panose="020F0502020204030204"/>
                <a:cs typeface="Calibri" panose="020F0502020204030204"/>
              </a:rPr>
              <a:t>The children will have reading diaries to keep a record of books read.</a:t>
            </a: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>
                <a:ea typeface="Calibri" panose="020F0502020204030204"/>
                <a:cs typeface="Calibri" panose="020F0502020204030204"/>
              </a:rPr>
              <a:t>Reading will be our focus for at least the first half term, offering interventions where necessary to support children towards expected Y3 levels.</a:t>
            </a:r>
          </a:p>
          <a:p>
            <a:pPr marL="457200" indent="-457200">
              <a:buFont typeface="Wingdings" panose="020B0604020202020204" pitchFamily="34" charset="0"/>
              <a:buChar char="Ø"/>
            </a:pPr>
            <a:r>
              <a:rPr lang="en-US" altLang="en-US" sz="2400" dirty="0">
                <a:ea typeface="Calibri" panose="020F0502020204030204"/>
                <a:cs typeface="Calibri" panose="020F0502020204030204"/>
              </a:rPr>
              <a:t>There is an expectation that all </a:t>
            </a:r>
            <a:r>
              <a:rPr lang="en-US" altLang="en-US" sz="2400" err="1">
                <a:ea typeface="Calibri" panose="020F0502020204030204"/>
                <a:cs typeface="Calibri" panose="020F0502020204030204"/>
              </a:rPr>
              <a:t>childre</a:t>
            </a:r>
            <a:r>
              <a:rPr lang="en-US" altLang="en-US" sz="2400" dirty="0">
                <a:ea typeface="Calibri" panose="020F0502020204030204"/>
                <a:cs typeface="Calibri" panose="020F0502020204030204"/>
              </a:rPr>
              <a:t>n will bring their reading diary and books into school at least every two weeks, regardless of whether the book is finished. This is to allow us to monitor their</a:t>
            </a:r>
            <a:r>
              <a:rPr lang="en-US" altLang="en-US" sz="2400">
                <a:ea typeface="Calibri" panose="020F0502020204030204"/>
                <a:cs typeface="Calibri" panose="020F0502020204030204"/>
              </a:rPr>
              <a:t> reading. </a:t>
            </a:r>
            <a:endParaRPr lang="en-US" altLang="en-US" sz="2400" dirty="0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US" altLang="en-US" dirty="0">
              <a:ea typeface="Calibri" panose="020F0502020204030204"/>
              <a:cs typeface="Calibri" panose="020F0502020204030204"/>
            </a:endParaRPr>
          </a:p>
          <a:p>
            <a:pPr marL="457200" indent="-457200">
              <a:buFont typeface="Wingdings" panose="020B0604020202020204" pitchFamily="34" charset="0"/>
              <a:buChar char="Ø"/>
            </a:pPr>
            <a:endParaRPr lang="en-US" altLang="en-US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3" r="37348"/>
          <a:stretch/>
        </p:blipFill>
        <p:spPr bwMode="auto">
          <a:xfrm>
            <a:off x="11155680" y="5598974"/>
            <a:ext cx="941342" cy="125902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225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ED6AF-FAAF-B39A-8F37-0230390965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10587" cy="1357912"/>
          </a:xfrm>
        </p:spPr>
        <p:txBody>
          <a:bodyPr>
            <a:normAutofit/>
          </a:bodyPr>
          <a:lstStyle/>
          <a:p>
            <a:r>
              <a:rPr lang="en-US" sz="3600" dirty="0">
                <a:ea typeface="Calibri Light"/>
                <a:cs typeface="Calibri Light"/>
              </a:rPr>
              <a:t>Year 4: Frontier Centre Residential  - 2 nights in </a:t>
            </a:r>
            <a:r>
              <a:rPr lang="en-US" sz="3600">
                <a:ea typeface="Calibri Light"/>
                <a:cs typeface="Calibri Light"/>
              </a:rPr>
              <a:t>May 2027</a:t>
            </a:r>
            <a:endParaRPr lang="en-US" sz="3600"/>
          </a:p>
        </p:txBody>
      </p:sp>
      <p:pic>
        <p:nvPicPr>
          <p:cNvPr id="7" name="Picture 7" descr="A picture containing outdoor, grass, cloud, plant&#10;&#10;Description automatically generated">
            <a:extLst>
              <a:ext uri="{FF2B5EF4-FFF2-40B4-BE49-F238E27FC236}">
                <a16:creationId xmlns:a16="http://schemas.microsoft.com/office/drawing/2014/main" id="{3BAE0EF4-ECA0-CD24-BED6-B2D9BAF461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337" y="3491139"/>
            <a:ext cx="5697926" cy="3034167"/>
          </a:xfrm>
        </p:spPr>
      </p:pic>
      <p:pic>
        <p:nvPicPr>
          <p:cNvPr id="8" name="Picture 8" descr="A picture containing climbing, adventure, climbing hold, sport&#10;&#10;Description automatically generated">
            <a:extLst>
              <a:ext uri="{FF2B5EF4-FFF2-40B4-BE49-F238E27FC236}">
                <a16:creationId xmlns:a16="http://schemas.microsoft.com/office/drawing/2014/main" id="{2656D6FE-F27C-555C-AEA8-154E51C66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8789" y="1755322"/>
            <a:ext cx="3056164" cy="4098471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71DFAA0-4D53-56F0-CA3D-2054409EA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7285" y="1501232"/>
            <a:ext cx="2743200" cy="35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257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A14196-0961-9BC6-C99B-D27FD42D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GB" sz="5400">
                <a:ea typeface="Calibri Light"/>
                <a:cs typeface="Calibri Light"/>
              </a:rPr>
              <a:t>Allergy Awareness</a:t>
            </a:r>
            <a:endParaRPr lang="en-GB" sz="5400"/>
          </a:p>
        </p:txBody>
      </p:sp>
      <p:pic>
        <p:nvPicPr>
          <p:cNvPr id="5" name="Picture 4" descr="A poster of dairy free food&#10;&#10;AI-generated content may be incorrect.">
            <a:extLst>
              <a:ext uri="{FF2B5EF4-FFF2-40B4-BE49-F238E27FC236}">
                <a16:creationId xmlns:a16="http://schemas.microsoft.com/office/drawing/2014/main" id="{6807136E-FF19-5166-5146-57DB89360B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2447"/>
          <a:stretch>
            <a:fillRect/>
          </a:stretch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0C0-40D2-0EC0-1076-68D1DD5E9D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2200"/>
          </a:p>
          <a:p>
            <a:r>
              <a:rPr lang="en-GB" sz="2400">
                <a:ea typeface="Calibri"/>
                <a:cs typeface="Calibri"/>
              </a:rPr>
              <a:t>Fruit is not provided for snack times in Key Stage Two – please provide your child with a snack for breaktime (nut and dairy free)</a:t>
            </a:r>
          </a:p>
          <a:p>
            <a:r>
              <a:rPr lang="en-GB" sz="2400">
                <a:ea typeface="Calibri"/>
                <a:cs typeface="Calibri"/>
              </a:rPr>
              <a:t>Please provide your child with a change of clothes to hang on their peg</a:t>
            </a:r>
          </a:p>
          <a:p>
            <a:endParaRPr lang="en-GB" sz="22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9564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ight Triangle 10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12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23C8A03D-F80C-71ED-E89B-009D65FD2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9331" y="1045860"/>
            <a:ext cx="9235225" cy="3882444"/>
          </a:xfrm>
        </p:spPr>
      </p:pic>
    </p:spTree>
    <p:extLst>
      <p:ext uri="{BB962C8B-B14F-4D97-AF65-F5344CB8AC3E}">
        <p14:creationId xmlns:p14="http://schemas.microsoft.com/office/powerpoint/2010/main" val="199478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1614</TotalTime>
  <Words>710</Words>
  <Application>Microsoft Office PowerPoint</Application>
  <PresentationFormat>Widescreen</PresentationFormat>
  <Paragraphs>75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Office Theme</vt:lpstr>
      <vt:lpstr>Welcome to Year 3 &amp; 4  (Lower Key Stage 2)</vt:lpstr>
      <vt:lpstr>Lower Key Stage 2 Staff:</vt:lpstr>
      <vt:lpstr>School Uniform</vt:lpstr>
      <vt:lpstr>   P.E: 2 sessions per week  </vt:lpstr>
      <vt:lpstr>Swimming</vt:lpstr>
      <vt:lpstr>Class pages:   </vt:lpstr>
      <vt:lpstr>What will my child need to bring to school? </vt:lpstr>
      <vt:lpstr>Weekly Maths Homework</vt:lpstr>
      <vt:lpstr>Weekly Spellings Homework</vt:lpstr>
      <vt:lpstr>PowerPoint Presentation</vt:lpstr>
      <vt:lpstr>Year 4: Frontier Centre Residential  - 2 nights in May 2027</vt:lpstr>
      <vt:lpstr>Allergy Awareness</vt:lpstr>
      <vt:lpstr>PowerPoint Presentation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 Paul’s Attendance</dc:title>
  <dc:creator>P Hawkins SPL</dc:creator>
  <cp:lastModifiedBy>C Newell</cp:lastModifiedBy>
  <cp:revision>808</cp:revision>
  <dcterms:created xsi:type="dcterms:W3CDTF">2022-05-06T19:16:07Z</dcterms:created>
  <dcterms:modified xsi:type="dcterms:W3CDTF">2026-07-09T09:54:46Z</dcterms:modified>
</cp:coreProperties>
</file>