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2" r:id="rId5"/>
    <p:sldId id="274" r:id="rId6"/>
    <p:sldId id="263" r:id="rId7"/>
    <p:sldId id="286" r:id="rId8"/>
    <p:sldId id="287" r:id="rId9"/>
    <p:sldId id="288" r:id="rId10"/>
    <p:sldId id="284" r:id="rId11"/>
    <p:sldId id="259" r:id="rId12"/>
    <p:sldId id="289" r:id="rId13"/>
    <p:sldId id="270" r:id="rId14"/>
    <p:sldId id="272" r:id="rId15"/>
    <p:sldId id="278" r:id="rId16"/>
    <p:sldId id="279" r:id="rId17"/>
    <p:sldId id="280" r:id="rId18"/>
    <p:sldId id="281" r:id="rId19"/>
    <p:sldId id="283" r:id="rId20"/>
    <p:sldId id="282" r:id="rId21"/>
    <p:sldId id="28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41C636-5A84-E4F9-556E-11C107F7DD88}" v="1" dt="2026-09-17T09:41:04.9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 Bown SPL" userId="S::bown.d@welearn365.com::687e7faf-3a84-4763-b0ab-384e2c0a2a72" providerId="AD" clId="Web-{6D41C636-5A84-E4F9-556E-11C107F7DD88}"/>
    <pc:docChg chg="delSld">
      <pc:chgData name="D Bown SPL" userId="S::bown.d@welearn365.com::687e7faf-3a84-4763-b0ab-384e2c0a2a72" providerId="AD" clId="Web-{6D41C636-5A84-E4F9-556E-11C107F7DD88}" dt="2026-09-17T09:41:04.900" v="0"/>
      <pc:docMkLst>
        <pc:docMk/>
      </pc:docMkLst>
      <pc:sldChg chg="del">
        <pc:chgData name="D Bown SPL" userId="S::bown.d@welearn365.com::687e7faf-3a84-4763-b0ab-384e2c0a2a72" providerId="AD" clId="Web-{6D41C636-5A84-E4F9-556E-11C107F7DD88}" dt="2026-09-17T09:41:04.900" v="0"/>
        <pc:sldMkLst>
          <pc:docMk/>
          <pc:sldMk cId="1833080367" sldId="257"/>
        </pc:sldMkLst>
      </pc:sldChg>
    </pc:docChg>
  </pc:docChgLst>
  <pc:docChgLst>
    <pc:chgData name="D Bown SPL" userId="S::bown.d@welearn365.com::687e7faf-3a84-4763-b0ab-384e2c0a2a72" providerId="AD" clId="Web-{00000000-0000-0000-0000-000000000000}"/>
    <pc:docChg chg="addSld delSld modSld sldOrd">
      <pc:chgData name="D Bown SPL" userId="S::bown.d@welearn365.com::687e7faf-3a84-4763-b0ab-384e2c0a2a72" providerId="AD" clId="Web-{00000000-0000-0000-0000-000000000000}" dt="2026-09-09T10:43:33.913" v="59" actId="20577"/>
      <pc:docMkLst>
        <pc:docMk/>
      </pc:docMkLst>
      <pc:sldChg chg="modSp add del ord">
        <pc:chgData name="D Bown SPL" userId="S::bown.d@welearn365.com::687e7faf-3a84-4763-b0ab-384e2c0a2a72" providerId="AD" clId="Web-{00000000-0000-0000-0000-000000000000}" dt="2026-09-09T10:41:39.752" v="50" actId="20577"/>
        <pc:sldMkLst>
          <pc:docMk/>
          <pc:sldMk cId="3860535277" sldId="256"/>
        </pc:sldMkLst>
        <pc:spChg chg="mod">
          <ac:chgData name="D Bown SPL" userId="S::bown.d@welearn365.com::687e7faf-3a84-4763-b0ab-384e2c0a2a72" providerId="AD" clId="Web-{00000000-0000-0000-0000-000000000000}" dt="2026-09-09T10:41:39.752" v="50" actId="20577"/>
          <ac:spMkLst>
            <pc:docMk/>
            <pc:sldMk cId="3860535277" sldId="256"/>
            <ac:spMk id="3" creationId="{00000000-0000-0000-0000-000000000000}"/>
          </ac:spMkLst>
        </pc:spChg>
      </pc:sldChg>
      <pc:sldChg chg="add ord">
        <pc:chgData name="D Bown SPL" userId="S::bown.d@welearn365.com::687e7faf-3a84-4763-b0ab-384e2c0a2a72" providerId="AD" clId="Web-{00000000-0000-0000-0000-000000000000}" dt="2026-09-09T10:37:32.383" v="37"/>
        <pc:sldMkLst>
          <pc:docMk/>
          <pc:sldMk cId="463334956" sldId="259"/>
        </pc:sldMkLst>
      </pc:sldChg>
      <pc:sldChg chg="addSp delSp modSp add mod setBg setClrOvrMap">
        <pc:chgData name="D Bown SPL" userId="S::bown.d@welearn365.com::687e7faf-3a84-4763-b0ab-384e2c0a2a72" providerId="AD" clId="Web-{00000000-0000-0000-0000-000000000000}" dt="2026-09-09T10:43:33.913" v="59" actId="20577"/>
        <pc:sldMkLst>
          <pc:docMk/>
          <pc:sldMk cId="1921696528" sldId="270"/>
        </pc:sldMkLst>
        <pc:spChg chg="mod">
          <ac:chgData name="D Bown SPL" userId="S::bown.d@welearn365.com::687e7faf-3a84-4763-b0ab-384e2c0a2a72" providerId="AD" clId="Web-{00000000-0000-0000-0000-000000000000}" dt="2026-09-09T10:35:10.002" v="22"/>
          <ac:spMkLst>
            <pc:docMk/>
            <pc:sldMk cId="1921696528" sldId="270"/>
            <ac:spMk id="2" creationId="{00000000-0000-0000-0000-000000000000}"/>
          </ac:spMkLst>
        </pc:spChg>
        <pc:spChg chg="mod">
          <ac:chgData name="D Bown SPL" userId="S::bown.d@welearn365.com::687e7faf-3a84-4763-b0ab-384e2c0a2a72" providerId="AD" clId="Web-{00000000-0000-0000-0000-000000000000}" dt="2026-09-09T10:36:16.567" v="33" actId="20577"/>
          <ac:spMkLst>
            <pc:docMk/>
            <pc:sldMk cId="1921696528" sldId="270"/>
            <ac:spMk id="3" creationId="{00000000-0000-0000-0000-000000000000}"/>
          </ac:spMkLst>
        </pc:spChg>
        <pc:spChg chg="mod">
          <ac:chgData name="D Bown SPL" userId="S::bown.d@welearn365.com::687e7faf-3a84-4763-b0ab-384e2c0a2a72" providerId="AD" clId="Web-{00000000-0000-0000-0000-000000000000}" dt="2026-09-09T10:43:33.913" v="59" actId="20577"/>
          <ac:spMkLst>
            <pc:docMk/>
            <pc:sldMk cId="1921696528" sldId="270"/>
            <ac:spMk id="90" creationId="{4C71C674-FDFB-746A-E67C-0790AABA20F0}"/>
          </ac:spMkLst>
        </pc:spChg>
        <pc:spChg chg="add del">
          <ac:chgData name="D Bown SPL" userId="S::bown.d@welearn365.com::687e7faf-3a84-4763-b0ab-384e2c0a2a72" providerId="AD" clId="Web-{00000000-0000-0000-0000-000000000000}" dt="2026-09-09T10:35:10.002" v="22"/>
          <ac:spMkLst>
            <pc:docMk/>
            <pc:sldMk cId="1921696528" sldId="270"/>
            <ac:spMk id="95" creationId="{2A6B319F-86FE-4754-878E-06F0804D882B}"/>
          </ac:spMkLst>
        </pc:spChg>
        <pc:spChg chg="add del">
          <ac:chgData name="D Bown SPL" userId="S::bown.d@welearn365.com::687e7faf-3a84-4763-b0ab-384e2c0a2a72" providerId="AD" clId="Web-{00000000-0000-0000-0000-000000000000}" dt="2026-09-09T10:35:10.002" v="22"/>
          <ac:spMkLst>
            <pc:docMk/>
            <pc:sldMk cId="1921696528" sldId="270"/>
            <ac:spMk id="97" creationId="{DCF7D1B5-3477-499F-ACC5-2C8B07F4EDB3}"/>
          </ac:spMkLst>
        </pc:spChg>
      </pc:sldChg>
      <pc:sldChg chg="add">
        <pc:chgData name="D Bown SPL" userId="S::bown.d@welearn365.com::687e7faf-3a84-4763-b0ab-384e2c0a2a72" providerId="AD" clId="Web-{00000000-0000-0000-0000-000000000000}" dt="2026-09-09T10:32:15.542" v="6"/>
        <pc:sldMkLst>
          <pc:docMk/>
          <pc:sldMk cId="1046214463" sldId="272"/>
        </pc:sldMkLst>
      </pc:sldChg>
      <pc:sldChg chg="modSp ord">
        <pc:chgData name="D Bown SPL" userId="S::bown.d@welearn365.com::687e7faf-3a84-4763-b0ab-384e2c0a2a72" providerId="AD" clId="Web-{00000000-0000-0000-0000-000000000000}" dt="2026-09-09T10:42:32.676" v="54" actId="1076"/>
        <pc:sldMkLst>
          <pc:docMk/>
          <pc:sldMk cId="3343571789" sldId="284"/>
        </pc:sldMkLst>
        <pc:spChg chg="mod">
          <ac:chgData name="D Bown SPL" userId="S::bown.d@welearn365.com::687e7faf-3a84-4763-b0ab-384e2c0a2a72" providerId="AD" clId="Web-{00000000-0000-0000-0000-000000000000}" dt="2026-09-09T10:42:32.676" v="54" actId="1076"/>
          <ac:spMkLst>
            <pc:docMk/>
            <pc:sldMk cId="3343571789" sldId="284"/>
            <ac:spMk id="3" creationId="{00000000-0000-0000-0000-000000000000}"/>
          </ac:spMkLst>
        </pc:spChg>
      </pc:sldChg>
      <pc:sldChg chg="addSp modSp add">
        <pc:chgData name="D Bown SPL" userId="S::bown.d@welearn365.com::687e7faf-3a84-4763-b0ab-384e2c0a2a72" providerId="AD" clId="Web-{00000000-0000-0000-0000-000000000000}" dt="2026-09-09T10:32:32.636" v="9"/>
        <pc:sldMkLst>
          <pc:docMk/>
          <pc:sldMk cId="3610730392" sldId="286"/>
        </pc:sldMkLst>
        <pc:spChg chg="mod">
          <ac:chgData name="D Bown SPL" userId="S::bown.d@welearn365.com::687e7faf-3a84-4763-b0ab-384e2c0a2a72" providerId="AD" clId="Web-{00000000-0000-0000-0000-000000000000}" dt="2026-09-09T10:32:32.636" v="9"/>
          <ac:spMkLst>
            <pc:docMk/>
            <pc:sldMk cId="3610730392" sldId="286"/>
            <ac:spMk id="3" creationId="{0136DE63-1244-CA34-3EEB-4E41CB39EF23}"/>
          </ac:spMkLst>
        </pc:spChg>
        <pc:spChg chg="add">
          <ac:chgData name="D Bown SPL" userId="S::bown.d@welearn365.com::687e7faf-3a84-4763-b0ab-384e2c0a2a72" providerId="AD" clId="Web-{00000000-0000-0000-0000-000000000000}" dt="2026-09-09T10:32:32.636" v="9"/>
          <ac:spMkLst>
            <pc:docMk/>
            <pc:sldMk cId="3610730392" sldId="286"/>
            <ac:spMk id="10" creationId="{45D37F4E-DDB4-456B-97E0-9937730A039F}"/>
          </ac:spMkLst>
        </pc:spChg>
        <pc:spChg chg="add">
          <ac:chgData name="D Bown SPL" userId="S::bown.d@welearn365.com::687e7faf-3a84-4763-b0ab-384e2c0a2a72" providerId="AD" clId="Web-{00000000-0000-0000-0000-000000000000}" dt="2026-09-09T10:32:32.636" v="9"/>
          <ac:spMkLst>
            <pc:docMk/>
            <pc:sldMk cId="3610730392" sldId="286"/>
            <ac:spMk id="12" creationId="{B2DD41CD-8F47-4F56-AD12-4E2FF7696987}"/>
          </ac:spMkLst>
        </pc:spChg>
        <pc:picChg chg="mod">
          <ac:chgData name="D Bown SPL" userId="S::bown.d@welearn365.com::687e7faf-3a84-4763-b0ab-384e2c0a2a72" providerId="AD" clId="Web-{00000000-0000-0000-0000-000000000000}" dt="2026-09-09T10:32:32.636" v="9"/>
          <ac:picMkLst>
            <pc:docMk/>
            <pc:sldMk cId="3610730392" sldId="286"/>
            <ac:picMk id="5" creationId="{C846AFAF-9A9D-DB97-B553-227A5472FD9D}"/>
          </ac:picMkLst>
        </pc:picChg>
      </pc:sldChg>
      <pc:sldChg chg="add">
        <pc:chgData name="D Bown SPL" userId="S::bown.d@welearn365.com::687e7faf-3a84-4763-b0ab-384e2c0a2a72" providerId="AD" clId="Web-{00000000-0000-0000-0000-000000000000}" dt="2026-09-09T10:32:15.135" v="1"/>
        <pc:sldMkLst>
          <pc:docMk/>
          <pc:sldMk cId="3252929786" sldId="287"/>
        </pc:sldMkLst>
      </pc:sldChg>
      <pc:sldChg chg="add">
        <pc:chgData name="D Bown SPL" userId="S::bown.d@welearn365.com::687e7faf-3a84-4763-b0ab-384e2c0a2a72" providerId="AD" clId="Web-{00000000-0000-0000-0000-000000000000}" dt="2026-09-09T10:32:15.229" v="2"/>
        <pc:sldMkLst>
          <pc:docMk/>
          <pc:sldMk cId="2886590576" sldId="288"/>
        </pc:sldMkLst>
      </pc:sldChg>
      <pc:sldChg chg="addSp modSp add ord">
        <pc:chgData name="D Bown SPL" userId="S::bown.d@welearn365.com::687e7faf-3a84-4763-b0ab-384e2c0a2a72" providerId="AD" clId="Web-{00000000-0000-0000-0000-000000000000}" dt="2026-09-09T10:37:40.071" v="38"/>
        <pc:sldMkLst>
          <pc:docMk/>
          <pc:sldMk cId="361596638" sldId="289"/>
        </pc:sldMkLst>
        <pc:spChg chg="mod">
          <ac:chgData name="D Bown SPL" userId="S::bown.d@welearn365.com::687e7faf-3a84-4763-b0ab-384e2c0a2a72" providerId="AD" clId="Web-{00000000-0000-0000-0000-000000000000}" dt="2026-09-09T10:33:25.654" v="13" actId="20577"/>
          <ac:spMkLst>
            <pc:docMk/>
            <pc:sldMk cId="361596638" sldId="289"/>
            <ac:spMk id="3" creationId="{C62DD850-B8AF-CE77-4F12-3CECD48DC633}"/>
          </ac:spMkLst>
        </pc:spChg>
        <pc:spChg chg="add">
          <ac:chgData name="D Bown SPL" userId="S::bown.d@welearn365.com::687e7faf-3a84-4763-b0ab-384e2c0a2a72" providerId="AD" clId="Web-{00000000-0000-0000-0000-000000000000}" dt="2026-09-09T10:33:03.637" v="10"/>
          <ac:spMkLst>
            <pc:docMk/>
            <pc:sldMk cId="361596638" sldId="289"/>
            <ac:spMk id="8" creationId="{09588DA8-065E-4F6F-8EFD-43104AB2E0CF}"/>
          </ac:spMkLst>
        </pc:spChg>
        <pc:spChg chg="add">
          <ac:chgData name="D Bown SPL" userId="S::bown.d@welearn365.com::687e7faf-3a84-4763-b0ab-384e2c0a2a72" providerId="AD" clId="Web-{00000000-0000-0000-0000-000000000000}" dt="2026-09-09T10:33:03.637" v="10"/>
          <ac:spMkLst>
            <pc:docMk/>
            <pc:sldMk cId="361596638" sldId="289"/>
            <ac:spMk id="10" creationId="{C4285719-470E-454C-AF62-8323075F1F5B}"/>
          </ac:spMkLst>
        </pc:spChg>
        <pc:spChg chg="add">
          <ac:chgData name="D Bown SPL" userId="S::bown.d@welearn365.com::687e7faf-3a84-4763-b0ab-384e2c0a2a72" providerId="AD" clId="Web-{00000000-0000-0000-0000-000000000000}" dt="2026-09-09T10:33:03.637" v="10"/>
          <ac:spMkLst>
            <pc:docMk/>
            <pc:sldMk cId="361596638" sldId="289"/>
            <ac:spMk id="12" creationId="{CD9FE4EF-C4D8-49A0-B2FF-81D8DB7D8A24}"/>
          </ac:spMkLst>
        </pc:spChg>
        <pc:spChg chg="add">
          <ac:chgData name="D Bown SPL" userId="S::bown.d@welearn365.com::687e7faf-3a84-4763-b0ab-384e2c0a2a72" providerId="AD" clId="Web-{00000000-0000-0000-0000-000000000000}" dt="2026-09-09T10:33:03.637" v="10"/>
          <ac:spMkLst>
            <pc:docMk/>
            <pc:sldMk cId="361596638" sldId="289"/>
            <ac:spMk id="14" creationId="{4300840D-0A0B-4512-BACA-B439D5B9C57C}"/>
          </ac:spMkLst>
        </pc:spChg>
        <pc:spChg chg="add">
          <ac:chgData name="D Bown SPL" userId="S::bown.d@welearn365.com::687e7faf-3a84-4763-b0ab-384e2c0a2a72" providerId="AD" clId="Web-{00000000-0000-0000-0000-000000000000}" dt="2026-09-09T10:33:03.637" v="10"/>
          <ac:spMkLst>
            <pc:docMk/>
            <pc:sldMk cId="361596638" sldId="289"/>
            <ac:spMk id="16" creationId="{D2B78728-A580-49A7-84F9-6EF6F583ADE0}"/>
          </ac:spMkLst>
        </pc:spChg>
        <pc:spChg chg="add">
          <ac:chgData name="D Bown SPL" userId="S::bown.d@welearn365.com::687e7faf-3a84-4763-b0ab-384e2c0a2a72" providerId="AD" clId="Web-{00000000-0000-0000-0000-000000000000}" dt="2026-09-09T10:33:03.637" v="10"/>
          <ac:spMkLst>
            <pc:docMk/>
            <pc:sldMk cId="361596638" sldId="289"/>
            <ac:spMk id="18" creationId="{38FAA1A1-D861-433F-88FA-1E9D6FD31D11}"/>
          </ac:spMkLst>
        </pc:spChg>
        <pc:spChg chg="add">
          <ac:chgData name="D Bown SPL" userId="S::bown.d@welearn365.com::687e7faf-3a84-4763-b0ab-384e2c0a2a72" providerId="AD" clId="Web-{00000000-0000-0000-0000-000000000000}" dt="2026-09-09T10:33:03.637" v="10"/>
          <ac:spMkLst>
            <pc:docMk/>
            <pc:sldMk cId="361596638" sldId="289"/>
            <ac:spMk id="20" creationId="{8D71EDA1-87BF-4D5D-AB79-F346FD19278A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CEA84B-CC4A-4CF6-8642-BBF131B953E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9B8A833-AC73-46C9-9173-C3D25E7779DB}">
      <dgm:prSet custT="1"/>
      <dgm:spPr/>
      <dgm:t>
        <a:bodyPr/>
        <a:lstStyle/>
        <a:p>
          <a:r>
            <a:rPr lang="en-GB" sz="3200"/>
            <a:t>Enjoy </a:t>
          </a:r>
          <a:r>
            <a:rPr lang="en-GB" sz="2800"/>
            <a:t>maths</a:t>
          </a:r>
          <a:endParaRPr lang="en-US" sz="3200"/>
        </a:p>
      </dgm:t>
    </dgm:pt>
    <dgm:pt modelId="{37DE26B5-9E25-410D-91F1-54C6425F54EE}" type="parTrans" cxnId="{4B1D84C1-243B-42FA-8CA1-E2B5A95F82B6}">
      <dgm:prSet/>
      <dgm:spPr/>
      <dgm:t>
        <a:bodyPr/>
        <a:lstStyle/>
        <a:p>
          <a:endParaRPr lang="en-US"/>
        </a:p>
      </dgm:t>
    </dgm:pt>
    <dgm:pt modelId="{0CB09800-64AA-437C-BA71-360A1959F065}" type="sibTrans" cxnId="{4B1D84C1-243B-42FA-8CA1-E2B5A95F82B6}">
      <dgm:prSet/>
      <dgm:spPr/>
      <dgm:t>
        <a:bodyPr/>
        <a:lstStyle/>
        <a:p>
          <a:endParaRPr lang="en-US"/>
        </a:p>
      </dgm:t>
    </dgm:pt>
    <dgm:pt modelId="{2A32500D-A24A-49F6-BE8D-17243873AA15}">
      <dgm:prSet custT="1"/>
      <dgm:spPr/>
      <dgm:t>
        <a:bodyPr/>
        <a:lstStyle/>
        <a:p>
          <a:r>
            <a:rPr lang="en-GB" sz="2800"/>
            <a:t>Experience</a:t>
          </a:r>
          <a:r>
            <a:rPr lang="en-GB" sz="2400"/>
            <a:t> </a:t>
          </a:r>
          <a:r>
            <a:rPr lang="en-GB" sz="2800"/>
            <a:t>success </a:t>
          </a:r>
          <a:endParaRPr lang="en-US" sz="2800"/>
        </a:p>
      </dgm:t>
    </dgm:pt>
    <dgm:pt modelId="{E4CC4241-2D65-4AA1-B79A-A54EC27F666B}" type="parTrans" cxnId="{2BA29772-E85C-4C87-8AE7-8E1FF13A49B9}">
      <dgm:prSet/>
      <dgm:spPr/>
      <dgm:t>
        <a:bodyPr/>
        <a:lstStyle/>
        <a:p>
          <a:endParaRPr lang="en-US"/>
        </a:p>
      </dgm:t>
    </dgm:pt>
    <dgm:pt modelId="{EB6C1D67-8B3F-4D6F-AC52-B09BE0B3CC9B}" type="sibTrans" cxnId="{2BA29772-E85C-4C87-8AE7-8E1FF13A49B9}">
      <dgm:prSet/>
      <dgm:spPr/>
      <dgm:t>
        <a:bodyPr/>
        <a:lstStyle/>
        <a:p>
          <a:endParaRPr lang="en-US"/>
        </a:p>
      </dgm:t>
    </dgm:pt>
    <dgm:pt modelId="{E4ECA9D8-974A-4B9A-BD69-F2A9B781FE40}">
      <dgm:prSet custT="1"/>
      <dgm:spPr/>
      <dgm:t>
        <a:bodyPr/>
        <a:lstStyle/>
        <a:p>
          <a:r>
            <a:rPr lang="en-GB" sz="2000"/>
            <a:t>Become confident in their ability to apply their mathematical skills in a range of contexts</a:t>
          </a:r>
          <a:endParaRPr lang="en-US" sz="2000"/>
        </a:p>
      </dgm:t>
    </dgm:pt>
    <dgm:pt modelId="{E591444E-83F8-4343-B7E5-C1DB65D0DC46}" type="parTrans" cxnId="{0AA3E5E9-BB73-4A98-968D-A22329FC283C}">
      <dgm:prSet/>
      <dgm:spPr/>
      <dgm:t>
        <a:bodyPr/>
        <a:lstStyle/>
        <a:p>
          <a:endParaRPr lang="en-US"/>
        </a:p>
      </dgm:t>
    </dgm:pt>
    <dgm:pt modelId="{7F2832D8-A7F5-4C08-A7E4-A7EF5427C1B9}" type="sibTrans" cxnId="{0AA3E5E9-BB73-4A98-968D-A22329FC283C}">
      <dgm:prSet/>
      <dgm:spPr/>
      <dgm:t>
        <a:bodyPr/>
        <a:lstStyle/>
        <a:p>
          <a:endParaRPr lang="en-US"/>
        </a:p>
      </dgm:t>
    </dgm:pt>
    <dgm:pt modelId="{E5815921-F6ED-440F-AC10-9A2C6C0518B4}">
      <dgm:prSet custT="1"/>
      <dgm:spPr/>
      <dgm:t>
        <a:bodyPr/>
        <a:lstStyle/>
        <a:p>
          <a:r>
            <a:rPr lang="en-GB" sz="2000"/>
            <a:t>Recognise the importance and relevance of Maths in the wider world</a:t>
          </a:r>
          <a:endParaRPr lang="en-US" sz="2000"/>
        </a:p>
      </dgm:t>
    </dgm:pt>
    <dgm:pt modelId="{B6652EE0-C687-45F5-83E1-4885F6DE086D}" type="parTrans" cxnId="{9C59DC12-0794-4988-9CEE-53C1DE889258}">
      <dgm:prSet/>
      <dgm:spPr/>
      <dgm:t>
        <a:bodyPr/>
        <a:lstStyle/>
        <a:p>
          <a:endParaRPr lang="en-US"/>
        </a:p>
      </dgm:t>
    </dgm:pt>
    <dgm:pt modelId="{045AFF9F-ADDA-4E29-BF16-1CA284F5CA3B}" type="sibTrans" cxnId="{9C59DC12-0794-4988-9CEE-53C1DE889258}">
      <dgm:prSet/>
      <dgm:spPr/>
      <dgm:t>
        <a:bodyPr/>
        <a:lstStyle/>
        <a:p>
          <a:endParaRPr lang="en-US"/>
        </a:p>
      </dgm:t>
    </dgm:pt>
    <dgm:pt modelId="{09D9C768-D9B9-4249-823D-8A2CEE21F051}">
      <dgm:prSet custT="1"/>
      <dgm:spPr/>
      <dgm:t>
        <a:bodyPr/>
        <a:lstStyle/>
        <a:p>
          <a:r>
            <a:rPr lang="en-GB" sz="2400"/>
            <a:t>Develop mathematical resilience</a:t>
          </a:r>
          <a:endParaRPr lang="en-US" sz="2400"/>
        </a:p>
      </dgm:t>
    </dgm:pt>
    <dgm:pt modelId="{77547322-9D0B-465E-9AEE-26E20AAF20F4}" type="parTrans" cxnId="{BCD44E3B-AB38-4FC7-92DF-6EE93CB602D2}">
      <dgm:prSet/>
      <dgm:spPr/>
      <dgm:t>
        <a:bodyPr/>
        <a:lstStyle/>
        <a:p>
          <a:endParaRPr lang="en-US"/>
        </a:p>
      </dgm:t>
    </dgm:pt>
    <dgm:pt modelId="{ACABAA94-7383-437B-9178-775945AC6FF4}" type="sibTrans" cxnId="{BCD44E3B-AB38-4FC7-92DF-6EE93CB602D2}">
      <dgm:prSet/>
      <dgm:spPr/>
      <dgm:t>
        <a:bodyPr/>
        <a:lstStyle/>
        <a:p>
          <a:endParaRPr lang="en-US"/>
        </a:p>
      </dgm:t>
    </dgm:pt>
    <dgm:pt modelId="{10A90BA9-0F14-4C37-96D3-5538DABC4555}" type="pres">
      <dgm:prSet presAssocID="{B7CEA84B-CC4A-4CF6-8642-BBF131B953E2}" presName="root" presStyleCnt="0">
        <dgm:presLayoutVars>
          <dgm:dir/>
          <dgm:resizeHandles val="exact"/>
        </dgm:presLayoutVars>
      </dgm:prSet>
      <dgm:spPr/>
    </dgm:pt>
    <dgm:pt modelId="{A8AF197C-003F-4B1D-A442-89EB83A30F94}" type="pres">
      <dgm:prSet presAssocID="{19B8A833-AC73-46C9-9173-C3D25E7779DB}" presName="compNode" presStyleCnt="0"/>
      <dgm:spPr/>
    </dgm:pt>
    <dgm:pt modelId="{5E8E8F81-DF83-47E7-965B-72B364892F89}" type="pres">
      <dgm:prSet presAssocID="{19B8A833-AC73-46C9-9173-C3D25E7779DB}" presName="bgRect" presStyleLbl="bgShp" presStyleIdx="0" presStyleCnt="5"/>
      <dgm:spPr/>
    </dgm:pt>
    <dgm:pt modelId="{3C94AF21-7318-4757-8550-80C34231D43E}" type="pres">
      <dgm:prSet presAssocID="{19B8A833-AC73-46C9-9173-C3D25E7779DB}" presName="iconRect" presStyleLbl="node1" presStyleIdx="0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ler"/>
        </a:ext>
      </dgm:extLst>
    </dgm:pt>
    <dgm:pt modelId="{40A143C1-96BB-4B5A-917E-0C7429B4587F}" type="pres">
      <dgm:prSet presAssocID="{19B8A833-AC73-46C9-9173-C3D25E7779DB}" presName="spaceRect" presStyleCnt="0"/>
      <dgm:spPr/>
    </dgm:pt>
    <dgm:pt modelId="{DFE89A6B-C2DB-4ABE-87BC-20BDF990E926}" type="pres">
      <dgm:prSet presAssocID="{19B8A833-AC73-46C9-9173-C3D25E7779DB}" presName="parTx" presStyleLbl="revTx" presStyleIdx="0" presStyleCnt="5" custLinFactNeighborX="-5422" custLinFactNeighborY="2408">
        <dgm:presLayoutVars>
          <dgm:chMax val="0"/>
          <dgm:chPref val="0"/>
        </dgm:presLayoutVars>
      </dgm:prSet>
      <dgm:spPr/>
    </dgm:pt>
    <dgm:pt modelId="{79F6D565-1920-435B-B9FA-6966A47CD405}" type="pres">
      <dgm:prSet presAssocID="{0CB09800-64AA-437C-BA71-360A1959F065}" presName="sibTrans" presStyleCnt="0"/>
      <dgm:spPr/>
    </dgm:pt>
    <dgm:pt modelId="{07B8A248-632E-448F-9C18-1E6914F256BB}" type="pres">
      <dgm:prSet presAssocID="{2A32500D-A24A-49F6-BE8D-17243873AA15}" presName="compNode" presStyleCnt="0"/>
      <dgm:spPr/>
    </dgm:pt>
    <dgm:pt modelId="{0AD2FEE6-02CC-4D5D-B568-9D2F59BE5949}" type="pres">
      <dgm:prSet presAssocID="{2A32500D-A24A-49F6-BE8D-17243873AA15}" presName="bgRect" presStyleLbl="bgShp" presStyleIdx="1" presStyleCnt="5" custLinFactNeighborX="-147" custLinFactNeighborY="-2017"/>
      <dgm:spPr/>
    </dgm:pt>
    <dgm:pt modelId="{F6F9ED1E-46B0-4FC8-9A57-670A29B79D2B}" type="pres">
      <dgm:prSet presAssocID="{2A32500D-A24A-49F6-BE8D-17243873AA15}" presName="iconRect" presStyleLbl="node1" presStyleIdx="1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03B3D206-1B05-41C4-BD6A-E3D519EB0255}" type="pres">
      <dgm:prSet presAssocID="{2A32500D-A24A-49F6-BE8D-17243873AA15}" presName="spaceRect" presStyleCnt="0"/>
      <dgm:spPr/>
    </dgm:pt>
    <dgm:pt modelId="{E0730E7D-6707-40A5-802D-F9F16EBCCC28}" type="pres">
      <dgm:prSet presAssocID="{2A32500D-A24A-49F6-BE8D-17243873AA15}" presName="parTx" presStyleLbl="revTx" presStyleIdx="1" presStyleCnt="5" custScaleY="90041" custLinFactNeighborX="-4380" custLinFactNeighborY="6605">
        <dgm:presLayoutVars>
          <dgm:chMax val="0"/>
          <dgm:chPref val="0"/>
        </dgm:presLayoutVars>
      </dgm:prSet>
      <dgm:spPr/>
    </dgm:pt>
    <dgm:pt modelId="{42FD4160-2F14-43A8-A7C7-D97044E56C49}" type="pres">
      <dgm:prSet presAssocID="{EB6C1D67-8B3F-4D6F-AC52-B09BE0B3CC9B}" presName="sibTrans" presStyleCnt="0"/>
      <dgm:spPr/>
    </dgm:pt>
    <dgm:pt modelId="{9A830500-4BDA-4C0B-AA1F-B553FAE7DB6D}" type="pres">
      <dgm:prSet presAssocID="{E4ECA9D8-974A-4B9A-BD69-F2A9B781FE40}" presName="compNode" presStyleCnt="0"/>
      <dgm:spPr/>
    </dgm:pt>
    <dgm:pt modelId="{CCFD11BC-D9E9-4FF3-8B4B-2159B03F1EE6}" type="pres">
      <dgm:prSet presAssocID="{E4ECA9D8-974A-4B9A-BD69-F2A9B781FE40}" presName="bgRect" presStyleLbl="bgShp" presStyleIdx="2" presStyleCnt="5"/>
      <dgm:spPr/>
    </dgm:pt>
    <dgm:pt modelId="{E73E3240-5BBE-4956-AE5A-2C8EA05A523C}" type="pres">
      <dgm:prSet presAssocID="{E4ECA9D8-974A-4B9A-BD69-F2A9B781FE40}" presName="iconRect" presStyleLbl="node1" presStyleIdx="2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BB3F543-60D7-4840-B951-E7CF8870D04F}" type="pres">
      <dgm:prSet presAssocID="{E4ECA9D8-974A-4B9A-BD69-F2A9B781FE40}" presName="spaceRect" presStyleCnt="0"/>
      <dgm:spPr/>
    </dgm:pt>
    <dgm:pt modelId="{056EBFD5-FECC-4923-B196-3714C88E49D7}" type="pres">
      <dgm:prSet presAssocID="{E4ECA9D8-974A-4B9A-BD69-F2A9B781FE40}" presName="parTx" presStyleLbl="revTx" presStyleIdx="2" presStyleCnt="5" custScaleX="111663" custLinFactNeighborX="4647" custLinFactNeighborY="3235">
        <dgm:presLayoutVars>
          <dgm:chMax val="0"/>
          <dgm:chPref val="0"/>
        </dgm:presLayoutVars>
      </dgm:prSet>
      <dgm:spPr/>
    </dgm:pt>
    <dgm:pt modelId="{A5A9EAC0-97F0-4224-A795-21124F17B0DB}" type="pres">
      <dgm:prSet presAssocID="{7F2832D8-A7F5-4C08-A7E4-A7EF5427C1B9}" presName="sibTrans" presStyleCnt="0"/>
      <dgm:spPr/>
    </dgm:pt>
    <dgm:pt modelId="{C1447B58-2FBD-4F9C-96E4-121EEC3594F9}" type="pres">
      <dgm:prSet presAssocID="{E5815921-F6ED-440F-AC10-9A2C6C0518B4}" presName="compNode" presStyleCnt="0"/>
      <dgm:spPr/>
    </dgm:pt>
    <dgm:pt modelId="{DFFA49A7-717A-455A-92DE-66CCE933435B}" type="pres">
      <dgm:prSet presAssocID="{E5815921-F6ED-440F-AC10-9A2C6C0518B4}" presName="bgRect" presStyleLbl="bgShp" presStyleIdx="3" presStyleCnt="5" custLinFactNeighborX="1815" custLinFactNeighborY="-2023"/>
      <dgm:spPr/>
    </dgm:pt>
    <dgm:pt modelId="{05AF42A6-4A1B-47F5-8617-FAB76222577F}" type="pres">
      <dgm:prSet presAssocID="{E5815921-F6ED-440F-AC10-9A2C6C0518B4}" presName="iconRect" presStyleLbl="node1" presStyleIdx="3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E17E468-12A4-4CE0-A6C2-3D9008C4F2A8}" type="pres">
      <dgm:prSet presAssocID="{E5815921-F6ED-440F-AC10-9A2C6C0518B4}" presName="spaceRect" presStyleCnt="0"/>
      <dgm:spPr/>
    </dgm:pt>
    <dgm:pt modelId="{FB541794-8780-4C50-A508-47E1445FF02A}" type="pres">
      <dgm:prSet presAssocID="{E5815921-F6ED-440F-AC10-9A2C6C0518B4}" presName="parTx" presStyleLbl="revTx" presStyleIdx="3" presStyleCnt="5" custScaleX="96684" custLinFactNeighborX="-4611" custLinFactNeighborY="-4646">
        <dgm:presLayoutVars>
          <dgm:chMax val="0"/>
          <dgm:chPref val="0"/>
        </dgm:presLayoutVars>
      </dgm:prSet>
      <dgm:spPr/>
    </dgm:pt>
    <dgm:pt modelId="{185C0845-1CDC-4889-94DB-9B3E7B4F59C3}" type="pres">
      <dgm:prSet presAssocID="{045AFF9F-ADDA-4E29-BF16-1CA284F5CA3B}" presName="sibTrans" presStyleCnt="0"/>
      <dgm:spPr/>
    </dgm:pt>
    <dgm:pt modelId="{7E63E31D-5BFD-4D7B-BECF-E1816BA36D94}" type="pres">
      <dgm:prSet presAssocID="{09D9C768-D9B9-4249-823D-8A2CEE21F051}" presName="compNode" presStyleCnt="0"/>
      <dgm:spPr/>
    </dgm:pt>
    <dgm:pt modelId="{FBBE633A-A185-42F6-BC28-B2191AC04C73}" type="pres">
      <dgm:prSet presAssocID="{09D9C768-D9B9-4249-823D-8A2CEE21F051}" presName="bgRect" presStyleLbl="bgShp" presStyleIdx="4" presStyleCnt="5"/>
      <dgm:spPr/>
    </dgm:pt>
    <dgm:pt modelId="{732465CD-12EB-4FE0-9FE6-893F6E2548A3}" type="pres">
      <dgm:prSet presAssocID="{09D9C768-D9B9-4249-823D-8A2CEE21F051}" presName="iconRect" presStyleLbl="node1" presStyleIdx="4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BE0CDD15-EBFE-48D6-94D1-8391C2B0D01C}" type="pres">
      <dgm:prSet presAssocID="{09D9C768-D9B9-4249-823D-8A2CEE21F051}" presName="spaceRect" presStyleCnt="0"/>
      <dgm:spPr/>
    </dgm:pt>
    <dgm:pt modelId="{331A5C7F-894C-4BEA-9F51-EE32D0D702F1}" type="pres">
      <dgm:prSet presAssocID="{09D9C768-D9B9-4249-823D-8A2CEE21F051}" presName="parTx" presStyleLbl="revTx" presStyleIdx="4" presStyleCnt="5" custLinFactNeighborX="-540" custLinFactNeighborY="-6862">
        <dgm:presLayoutVars>
          <dgm:chMax val="0"/>
          <dgm:chPref val="0"/>
        </dgm:presLayoutVars>
      </dgm:prSet>
      <dgm:spPr/>
    </dgm:pt>
  </dgm:ptLst>
  <dgm:cxnLst>
    <dgm:cxn modelId="{E2170D0B-F04A-4F47-A350-396911956320}" type="presOf" srcId="{2A32500D-A24A-49F6-BE8D-17243873AA15}" destId="{E0730E7D-6707-40A5-802D-F9F16EBCCC28}" srcOrd="0" destOrd="0" presId="urn:microsoft.com/office/officeart/2018/2/layout/IconVerticalSolidList"/>
    <dgm:cxn modelId="{9C59DC12-0794-4988-9CEE-53C1DE889258}" srcId="{B7CEA84B-CC4A-4CF6-8642-BBF131B953E2}" destId="{E5815921-F6ED-440F-AC10-9A2C6C0518B4}" srcOrd="3" destOrd="0" parTransId="{B6652EE0-C687-45F5-83E1-4885F6DE086D}" sibTransId="{045AFF9F-ADDA-4E29-BF16-1CA284F5CA3B}"/>
    <dgm:cxn modelId="{BCD44E3B-AB38-4FC7-92DF-6EE93CB602D2}" srcId="{B7CEA84B-CC4A-4CF6-8642-BBF131B953E2}" destId="{09D9C768-D9B9-4249-823D-8A2CEE21F051}" srcOrd="4" destOrd="0" parTransId="{77547322-9D0B-465E-9AEE-26E20AAF20F4}" sibTransId="{ACABAA94-7383-437B-9178-775945AC6FF4}"/>
    <dgm:cxn modelId="{BB517061-7ABB-4B54-A7F7-601BF5A55FAB}" type="presOf" srcId="{19B8A833-AC73-46C9-9173-C3D25E7779DB}" destId="{DFE89A6B-C2DB-4ABE-87BC-20BDF990E926}" srcOrd="0" destOrd="0" presId="urn:microsoft.com/office/officeart/2018/2/layout/IconVerticalSolidList"/>
    <dgm:cxn modelId="{2BA29772-E85C-4C87-8AE7-8E1FF13A49B9}" srcId="{B7CEA84B-CC4A-4CF6-8642-BBF131B953E2}" destId="{2A32500D-A24A-49F6-BE8D-17243873AA15}" srcOrd="1" destOrd="0" parTransId="{E4CC4241-2D65-4AA1-B79A-A54EC27F666B}" sibTransId="{EB6C1D67-8B3F-4D6F-AC52-B09BE0B3CC9B}"/>
    <dgm:cxn modelId="{246E7088-C821-4BE8-B873-452521108392}" type="presOf" srcId="{E4ECA9D8-974A-4B9A-BD69-F2A9B781FE40}" destId="{056EBFD5-FECC-4923-B196-3714C88E49D7}" srcOrd="0" destOrd="0" presId="urn:microsoft.com/office/officeart/2018/2/layout/IconVerticalSolidList"/>
    <dgm:cxn modelId="{4A7A02B9-0689-4F8E-8CBA-29EE6637177E}" type="presOf" srcId="{B7CEA84B-CC4A-4CF6-8642-BBF131B953E2}" destId="{10A90BA9-0F14-4C37-96D3-5538DABC4555}" srcOrd="0" destOrd="0" presId="urn:microsoft.com/office/officeart/2018/2/layout/IconVerticalSolidList"/>
    <dgm:cxn modelId="{978287BE-AD90-4E9B-8694-12A01A7EEF3E}" type="presOf" srcId="{E5815921-F6ED-440F-AC10-9A2C6C0518B4}" destId="{FB541794-8780-4C50-A508-47E1445FF02A}" srcOrd="0" destOrd="0" presId="urn:microsoft.com/office/officeart/2018/2/layout/IconVerticalSolidList"/>
    <dgm:cxn modelId="{4B1D84C1-243B-42FA-8CA1-E2B5A95F82B6}" srcId="{B7CEA84B-CC4A-4CF6-8642-BBF131B953E2}" destId="{19B8A833-AC73-46C9-9173-C3D25E7779DB}" srcOrd="0" destOrd="0" parTransId="{37DE26B5-9E25-410D-91F1-54C6425F54EE}" sibTransId="{0CB09800-64AA-437C-BA71-360A1959F065}"/>
    <dgm:cxn modelId="{711928D4-2399-45BE-B0D4-C1ABC6394A1B}" type="presOf" srcId="{09D9C768-D9B9-4249-823D-8A2CEE21F051}" destId="{331A5C7F-894C-4BEA-9F51-EE32D0D702F1}" srcOrd="0" destOrd="0" presId="urn:microsoft.com/office/officeart/2018/2/layout/IconVerticalSolidList"/>
    <dgm:cxn modelId="{0AA3E5E9-BB73-4A98-968D-A22329FC283C}" srcId="{B7CEA84B-CC4A-4CF6-8642-BBF131B953E2}" destId="{E4ECA9D8-974A-4B9A-BD69-F2A9B781FE40}" srcOrd="2" destOrd="0" parTransId="{E591444E-83F8-4343-B7E5-C1DB65D0DC46}" sibTransId="{7F2832D8-A7F5-4C08-A7E4-A7EF5427C1B9}"/>
    <dgm:cxn modelId="{7F020531-C0F5-4AB9-9E3A-F70DF3378946}" type="presParOf" srcId="{10A90BA9-0F14-4C37-96D3-5538DABC4555}" destId="{A8AF197C-003F-4B1D-A442-89EB83A30F94}" srcOrd="0" destOrd="0" presId="urn:microsoft.com/office/officeart/2018/2/layout/IconVerticalSolidList"/>
    <dgm:cxn modelId="{8FAB0B33-512C-4611-8472-F8D42CA2BCA7}" type="presParOf" srcId="{A8AF197C-003F-4B1D-A442-89EB83A30F94}" destId="{5E8E8F81-DF83-47E7-965B-72B364892F89}" srcOrd="0" destOrd="0" presId="urn:microsoft.com/office/officeart/2018/2/layout/IconVerticalSolidList"/>
    <dgm:cxn modelId="{435352E3-B1DE-4F29-9C80-FB6CFA4A5C34}" type="presParOf" srcId="{A8AF197C-003F-4B1D-A442-89EB83A30F94}" destId="{3C94AF21-7318-4757-8550-80C34231D43E}" srcOrd="1" destOrd="0" presId="urn:microsoft.com/office/officeart/2018/2/layout/IconVerticalSolidList"/>
    <dgm:cxn modelId="{B0FA599F-1F7D-4B4C-8C25-6660751C1415}" type="presParOf" srcId="{A8AF197C-003F-4B1D-A442-89EB83A30F94}" destId="{40A143C1-96BB-4B5A-917E-0C7429B4587F}" srcOrd="2" destOrd="0" presId="urn:microsoft.com/office/officeart/2018/2/layout/IconVerticalSolidList"/>
    <dgm:cxn modelId="{EC01CBCE-2007-4C11-A773-1F44502993A7}" type="presParOf" srcId="{A8AF197C-003F-4B1D-A442-89EB83A30F94}" destId="{DFE89A6B-C2DB-4ABE-87BC-20BDF990E926}" srcOrd="3" destOrd="0" presId="urn:microsoft.com/office/officeart/2018/2/layout/IconVerticalSolidList"/>
    <dgm:cxn modelId="{2765E7B0-26A5-46E6-8CFB-5DA463B90121}" type="presParOf" srcId="{10A90BA9-0F14-4C37-96D3-5538DABC4555}" destId="{79F6D565-1920-435B-B9FA-6966A47CD405}" srcOrd="1" destOrd="0" presId="urn:microsoft.com/office/officeart/2018/2/layout/IconVerticalSolidList"/>
    <dgm:cxn modelId="{49820D6F-DA78-42AF-AD6F-36A14C88D8A0}" type="presParOf" srcId="{10A90BA9-0F14-4C37-96D3-5538DABC4555}" destId="{07B8A248-632E-448F-9C18-1E6914F256BB}" srcOrd="2" destOrd="0" presId="urn:microsoft.com/office/officeart/2018/2/layout/IconVerticalSolidList"/>
    <dgm:cxn modelId="{2993796B-6E44-4B61-846B-A3F8014131DE}" type="presParOf" srcId="{07B8A248-632E-448F-9C18-1E6914F256BB}" destId="{0AD2FEE6-02CC-4D5D-B568-9D2F59BE5949}" srcOrd="0" destOrd="0" presId="urn:microsoft.com/office/officeart/2018/2/layout/IconVerticalSolidList"/>
    <dgm:cxn modelId="{97160523-F962-4ED7-B93F-72D8653A17D3}" type="presParOf" srcId="{07B8A248-632E-448F-9C18-1E6914F256BB}" destId="{F6F9ED1E-46B0-4FC8-9A57-670A29B79D2B}" srcOrd="1" destOrd="0" presId="urn:microsoft.com/office/officeart/2018/2/layout/IconVerticalSolidList"/>
    <dgm:cxn modelId="{20BCFBA1-F96B-467C-AC43-07939EF739DF}" type="presParOf" srcId="{07B8A248-632E-448F-9C18-1E6914F256BB}" destId="{03B3D206-1B05-41C4-BD6A-E3D519EB0255}" srcOrd="2" destOrd="0" presId="urn:microsoft.com/office/officeart/2018/2/layout/IconVerticalSolidList"/>
    <dgm:cxn modelId="{011A34AF-8837-4807-83F5-3AEE20DD74ED}" type="presParOf" srcId="{07B8A248-632E-448F-9C18-1E6914F256BB}" destId="{E0730E7D-6707-40A5-802D-F9F16EBCCC28}" srcOrd="3" destOrd="0" presId="urn:microsoft.com/office/officeart/2018/2/layout/IconVerticalSolidList"/>
    <dgm:cxn modelId="{CF8052F1-6744-4BD6-86EF-FB2631966896}" type="presParOf" srcId="{10A90BA9-0F14-4C37-96D3-5538DABC4555}" destId="{42FD4160-2F14-43A8-A7C7-D97044E56C49}" srcOrd="3" destOrd="0" presId="urn:microsoft.com/office/officeart/2018/2/layout/IconVerticalSolidList"/>
    <dgm:cxn modelId="{E90B932E-5081-48D4-A308-8E75E621C035}" type="presParOf" srcId="{10A90BA9-0F14-4C37-96D3-5538DABC4555}" destId="{9A830500-4BDA-4C0B-AA1F-B553FAE7DB6D}" srcOrd="4" destOrd="0" presId="urn:microsoft.com/office/officeart/2018/2/layout/IconVerticalSolidList"/>
    <dgm:cxn modelId="{56B9443E-E7B9-4F0A-B13C-391A72AC6A17}" type="presParOf" srcId="{9A830500-4BDA-4C0B-AA1F-B553FAE7DB6D}" destId="{CCFD11BC-D9E9-4FF3-8B4B-2159B03F1EE6}" srcOrd="0" destOrd="0" presId="urn:microsoft.com/office/officeart/2018/2/layout/IconVerticalSolidList"/>
    <dgm:cxn modelId="{E6765A7F-DB67-4DD9-A28C-CCE3B2D11FB8}" type="presParOf" srcId="{9A830500-4BDA-4C0B-AA1F-B553FAE7DB6D}" destId="{E73E3240-5BBE-4956-AE5A-2C8EA05A523C}" srcOrd="1" destOrd="0" presId="urn:microsoft.com/office/officeart/2018/2/layout/IconVerticalSolidList"/>
    <dgm:cxn modelId="{818C7BED-DDB8-46DD-B8AB-B7683FD50756}" type="presParOf" srcId="{9A830500-4BDA-4C0B-AA1F-B553FAE7DB6D}" destId="{FBB3F543-60D7-4840-B951-E7CF8870D04F}" srcOrd="2" destOrd="0" presId="urn:microsoft.com/office/officeart/2018/2/layout/IconVerticalSolidList"/>
    <dgm:cxn modelId="{08E467E7-34C5-487E-9438-54451AAD160D}" type="presParOf" srcId="{9A830500-4BDA-4C0B-AA1F-B553FAE7DB6D}" destId="{056EBFD5-FECC-4923-B196-3714C88E49D7}" srcOrd="3" destOrd="0" presId="urn:microsoft.com/office/officeart/2018/2/layout/IconVerticalSolidList"/>
    <dgm:cxn modelId="{04E3C6FE-29F9-4619-81D1-374F20BAF965}" type="presParOf" srcId="{10A90BA9-0F14-4C37-96D3-5538DABC4555}" destId="{A5A9EAC0-97F0-4224-A795-21124F17B0DB}" srcOrd="5" destOrd="0" presId="urn:microsoft.com/office/officeart/2018/2/layout/IconVerticalSolidList"/>
    <dgm:cxn modelId="{7FCEF0A6-CBA6-41D2-B45A-E68030526283}" type="presParOf" srcId="{10A90BA9-0F14-4C37-96D3-5538DABC4555}" destId="{C1447B58-2FBD-4F9C-96E4-121EEC3594F9}" srcOrd="6" destOrd="0" presId="urn:microsoft.com/office/officeart/2018/2/layout/IconVerticalSolidList"/>
    <dgm:cxn modelId="{59A5A434-B95A-4B05-848D-035973A331CD}" type="presParOf" srcId="{C1447B58-2FBD-4F9C-96E4-121EEC3594F9}" destId="{DFFA49A7-717A-455A-92DE-66CCE933435B}" srcOrd="0" destOrd="0" presId="urn:microsoft.com/office/officeart/2018/2/layout/IconVerticalSolidList"/>
    <dgm:cxn modelId="{CAC64727-59FC-4231-8EFD-C99AEE4DB040}" type="presParOf" srcId="{C1447B58-2FBD-4F9C-96E4-121EEC3594F9}" destId="{05AF42A6-4A1B-47F5-8617-FAB76222577F}" srcOrd="1" destOrd="0" presId="urn:microsoft.com/office/officeart/2018/2/layout/IconVerticalSolidList"/>
    <dgm:cxn modelId="{5A6E06F8-6101-4049-B4C0-CBBC39420993}" type="presParOf" srcId="{C1447B58-2FBD-4F9C-96E4-121EEC3594F9}" destId="{EE17E468-12A4-4CE0-A6C2-3D9008C4F2A8}" srcOrd="2" destOrd="0" presId="urn:microsoft.com/office/officeart/2018/2/layout/IconVerticalSolidList"/>
    <dgm:cxn modelId="{8690EB7E-8B7A-4783-827E-6EBBDFCC471D}" type="presParOf" srcId="{C1447B58-2FBD-4F9C-96E4-121EEC3594F9}" destId="{FB541794-8780-4C50-A508-47E1445FF02A}" srcOrd="3" destOrd="0" presId="urn:microsoft.com/office/officeart/2018/2/layout/IconVerticalSolidList"/>
    <dgm:cxn modelId="{C71FEC4D-CD5D-4927-8DE8-82E59094D6CD}" type="presParOf" srcId="{10A90BA9-0F14-4C37-96D3-5538DABC4555}" destId="{185C0845-1CDC-4889-94DB-9B3E7B4F59C3}" srcOrd="7" destOrd="0" presId="urn:microsoft.com/office/officeart/2018/2/layout/IconVerticalSolidList"/>
    <dgm:cxn modelId="{339F889F-ACC8-420E-889F-7615F8DF232C}" type="presParOf" srcId="{10A90BA9-0F14-4C37-96D3-5538DABC4555}" destId="{7E63E31D-5BFD-4D7B-BECF-E1816BA36D94}" srcOrd="8" destOrd="0" presId="urn:microsoft.com/office/officeart/2018/2/layout/IconVerticalSolidList"/>
    <dgm:cxn modelId="{CFD0ED02-8F62-46BF-8BD6-3FB1B03D53D9}" type="presParOf" srcId="{7E63E31D-5BFD-4D7B-BECF-E1816BA36D94}" destId="{FBBE633A-A185-42F6-BC28-B2191AC04C73}" srcOrd="0" destOrd="0" presId="urn:microsoft.com/office/officeart/2018/2/layout/IconVerticalSolidList"/>
    <dgm:cxn modelId="{9DDEF889-4F65-4267-8489-5C607F7D94C9}" type="presParOf" srcId="{7E63E31D-5BFD-4D7B-BECF-E1816BA36D94}" destId="{732465CD-12EB-4FE0-9FE6-893F6E2548A3}" srcOrd="1" destOrd="0" presId="urn:microsoft.com/office/officeart/2018/2/layout/IconVerticalSolidList"/>
    <dgm:cxn modelId="{A13BC0D5-0F57-4FF7-8437-A45715A113B1}" type="presParOf" srcId="{7E63E31D-5BFD-4D7B-BECF-E1816BA36D94}" destId="{BE0CDD15-EBFE-48D6-94D1-8391C2B0D01C}" srcOrd="2" destOrd="0" presId="urn:microsoft.com/office/officeart/2018/2/layout/IconVerticalSolidList"/>
    <dgm:cxn modelId="{EED2ED07-D0FA-4B1C-82BF-B61DF1DBF3ED}" type="presParOf" srcId="{7E63E31D-5BFD-4D7B-BECF-E1816BA36D94}" destId="{331A5C7F-894C-4BEA-9F51-EE32D0D702F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8E8F81-DF83-47E7-965B-72B364892F89}">
      <dsp:nvSpPr>
        <dsp:cNvPr id="0" name=""/>
        <dsp:cNvSpPr/>
      </dsp:nvSpPr>
      <dsp:spPr>
        <a:xfrm>
          <a:off x="-146149" y="12343"/>
          <a:ext cx="6104774" cy="9133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94AF21-7318-4757-8550-80C34231D43E}">
      <dsp:nvSpPr>
        <dsp:cNvPr id="0" name=""/>
        <dsp:cNvSpPr/>
      </dsp:nvSpPr>
      <dsp:spPr>
        <a:xfrm>
          <a:off x="130133" y="217843"/>
          <a:ext cx="502333" cy="502333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E89A6B-C2DB-4ABE-87BC-20BDF990E926}">
      <dsp:nvSpPr>
        <dsp:cNvPr id="0" name=""/>
        <dsp:cNvSpPr/>
      </dsp:nvSpPr>
      <dsp:spPr>
        <a:xfrm>
          <a:off x="635057" y="34336"/>
          <a:ext cx="5047811" cy="91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61" tIns="96661" rIns="96661" bIns="96661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Enjoy </a:t>
          </a:r>
          <a:r>
            <a:rPr lang="en-GB" sz="2800" kern="1200"/>
            <a:t>maths</a:t>
          </a:r>
          <a:endParaRPr lang="en-US" sz="3200" kern="1200"/>
        </a:p>
      </dsp:txBody>
      <dsp:txXfrm>
        <a:off x="635057" y="34336"/>
        <a:ext cx="5047811" cy="913333"/>
      </dsp:txXfrm>
    </dsp:sp>
    <dsp:sp modelId="{0AD2FEE6-02CC-4D5D-B568-9D2F59BE5949}">
      <dsp:nvSpPr>
        <dsp:cNvPr id="0" name=""/>
        <dsp:cNvSpPr/>
      </dsp:nvSpPr>
      <dsp:spPr>
        <a:xfrm>
          <a:off x="-146149" y="1135588"/>
          <a:ext cx="6104774" cy="9133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F9ED1E-46B0-4FC8-9A57-670A29B79D2B}">
      <dsp:nvSpPr>
        <dsp:cNvPr id="0" name=""/>
        <dsp:cNvSpPr/>
      </dsp:nvSpPr>
      <dsp:spPr>
        <a:xfrm>
          <a:off x="130133" y="1359510"/>
          <a:ext cx="502333" cy="502333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730E7D-6707-40A5-802D-F9F16EBCCC28}">
      <dsp:nvSpPr>
        <dsp:cNvPr id="0" name=""/>
        <dsp:cNvSpPr/>
      </dsp:nvSpPr>
      <dsp:spPr>
        <a:xfrm>
          <a:off x="687656" y="1249464"/>
          <a:ext cx="5047811" cy="7419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205" tIns="87205" rIns="87205" bIns="87205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Experience</a:t>
          </a:r>
          <a:r>
            <a:rPr lang="en-GB" sz="2400" kern="1200"/>
            <a:t> </a:t>
          </a:r>
          <a:r>
            <a:rPr lang="en-GB" sz="2800" kern="1200"/>
            <a:t>success </a:t>
          </a:r>
          <a:endParaRPr lang="en-US" sz="2800" kern="1200"/>
        </a:p>
      </dsp:txBody>
      <dsp:txXfrm>
        <a:off x="687656" y="1249464"/>
        <a:ext cx="5047811" cy="741922"/>
      </dsp:txXfrm>
    </dsp:sp>
    <dsp:sp modelId="{CCFD11BC-D9E9-4FF3-8B4B-2159B03F1EE6}">
      <dsp:nvSpPr>
        <dsp:cNvPr id="0" name=""/>
        <dsp:cNvSpPr/>
      </dsp:nvSpPr>
      <dsp:spPr>
        <a:xfrm>
          <a:off x="-146149" y="2295677"/>
          <a:ext cx="6104774" cy="91333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3E3240-5BBE-4956-AE5A-2C8EA05A523C}">
      <dsp:nvSpPr>
        <dsp:cNvPr id="0" name=""/>
        <dsp:cNvSpPr/>
      </dsp:nvSpPr>
      <dsp:spPr>
        <a:xfrm>
          <a:off x="130133" y="2501177"/>
          <a:ext cx="502333" cy="502333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6EBFD5-FECC-4923-B196-3714C88E49D7}">
      <dsp:nvSpPr>
        <dsp:cNvPr id="0" name=""/>
        <dsp:cNvSpPr/>
      </dsp:nvSpPr>
      <dsp:spPr>
        <a:xfrm>
          <a:off x="614387" y="2325223"/>
          <a:ext cx="5636537" cy="91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61" tIns="96661" rIns="96661" bIns="9666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Become confident in their ability to apply their mathematical skills in a range of contexts</a:t>
          </a:r>
          <a:endParaRPr lang="en-US" sz="2000" kern="1200"/>
        </a:p>
      </dsp:txBody>
      <dsp:txXfrm>
        <a:off x="614387" y="2325223"/>
        <a:ext cx="5636537" cy="913333"/>
      </dsp:txXfrm>
    </dsp:sp>
    <dsp:sp modelId="{DFFA49A7-717A-455A-92DE-66CCE933435B}">
      <dsp:nvSpPr>
        <dsp:cNvPr id="0" name=""/>
        <dsp:cNvSpPr/>
      </dsp:nvSpPr>
      <dsp:spPr>
        <a:xfrm>
          <a:off x="-35348" y="3418867"/>
          <a:ext cx="6104774" cy="91333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AF42A6-4A1B-47F5-8617-FAB76222577F}">
      <dsp:nvSpPr>
        <dsp:cNvPr id="0" name=""/>
        <dsp:cNvSpPr/>
      </dsp:nvSpPr>
      <dsp:spPr>
        <a:xfrm>
          <a:off x="130133" y="3642844"/>
          <a:ext cx="502333" cy="502333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541794-8780-4C50-A508-47E1445FF02A}">
      <dsp:nvSpPr>
        <dsp:cNvPr id="0" name=""/>
        <dsp:cNvSpPr/>
      </dsp:nvSpPr>
      <dsp:spPr>
        <a:xfrm>
          <a:off x="759688" y="3394910"/>
          <a:ext cx="4880426" cy="91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61" tIns="96661" rIns="96661" bIns="9666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Recognise the importance and relevance of Maths in the wider world</a:t>
          </a:r>
          <a:endParaRPr lang="en-US" sz="2000" kern="1200"/>
        </a:p>
      </dsp:txBody>
      <dsp:txXfrm>
        <a:off x="759688" y="3394910"/>
        <a:ext cx="4880426" cy="913333"/>
      </dsp:txXfrm>
    </dsp:sp>
    <dsp:sp modelId="{FBBE633A-A185-42F6-BC28-B2191AC04C73}">
      <dsp:nvSpPr>
        <dsp:cNvPr id="0" name=""/>
        <dsp:cNvSpPr/>
      </dsp:nvSpPr>
      <dsp:spPr>
        <a:xfrm>
          <a:off x="-146149" y="4579010"/>
          <a:ext cx="6104774" cy="9133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2465CD-12EB-4FE0-9FE6-893F6E2548A3}">
      <dsp:nvSpPr>
        <dsp:cNvPr id="0" name=""/>
        <dsp:cNvSpPr/>
      </dsp:nvSpPr>
      <dsp:spPr>
        <a:xfrm>
          <a:off x="130133" y="4784510"/>
          <a:ext cx="502333" cy="502333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1A5C7F-894C-4BEA-9F51-EE32D0D702F1}">
      <dsp:nvSpPr>
        <dsp:cNvPr id="0" name=""/>
        <dsp:cNvSpPr/>
      </dsp:nvSpPr>
      <dsp:spPr>
        <a:xfrm>
          <a:off x="881492" y="4516337"/>
          <a:ext cx="5047811" cy="91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61" tIns="96661" rIns="96661" bIns="9666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Develop mathematical resilience</a:t>
          </a:r>
          <a:endParaRPr lang="en-US" sz="2400" kern="1200"/>
        </a:p>
      </dsp:txBody>
      <dsp:txXfrm>
        <a:off x="881492" y="4516337"/>
        <a:ext cx="5047811" cy="9133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668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347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455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470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353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284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355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091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794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718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834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483B8-3FA4-42E2-99E5-870DF91E809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072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hyperlink" Target="https://www.saintpaulsschool.org.uk/calculations-methods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whiteroseeducation.com/resources?year=year-1-new&amp;subject=math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parent-resources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hiteroseeducation.com/1-minute-maths#download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stpaulswarwick.secure-primarysite.net/key-instant-recall-fact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trockstars.com/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stpaulswarwick.secure-primarysite.net/key-instant-recall-facts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.uk/Learning-Resources-Snap-Cubes-Set/dp/B000G3LR9Y/ref=sr_1_12?crid=77IR7A02BHTO&amp;keywords=learning+resources+maths+link+cubes&amp;qid=1672914078&amp;s=kids&amp;sprefix=learning+resources+maths+link+cubes,toys,89&amp;sr=1-12" TargetMode="External"/><Relationship Id="rId7" Type="http://schemas.openxmlformats.org/officeDocument/2006/relationships/hyperlink" Target="https://www.amazon.co.uk/Numicon-Bag-Shapes-1-10/dp/0198487312/ref=d_pd_sbs_sccl_3_4/262-3769056-4008113?pd_rd_w=GuldB&amp;content-id=amzn1.sym.ea6fa2b9-b25b-401b-aef1-8543b649508d&amp;pf_rd_p=ea6fa2b9-b25b-401b-aef1-8543b649508d&amp;pf_rd_r=M3B45GXJEJGVHCBDPQD1&amp;pd_rd_wg=Q2U1C&amp;pd_rd_r=28dcbbf1-1508-4621-bd92-7e06b772c6b6&amp;pd_rd_i=0198487312&amp;psc=1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hyperlink" Target="https://www.amazon.co.uk/Learning-Resources-LSP2509-UKM-Fraction-Equivalency/dp/B000296LSO/ref=sr_1_4_mod_primary_new?crid=1WBCALVCE44T3&amp;keywords=learning%2Bresources%2Bfraction%2Btowers&amp;qid=1672914315&amp;s=kids&amp;sbo=RZvfv//HxDF%2BO5021pAnSA%3D%3D&amp;sprefix=learning%2Bresources%2Bfraction%2Btowers,toys,161&amp;sr=1-4&amp;th=1" TargetMode="External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46628" y="270691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GB">
                <a:solidFill>
                  <a:schemeClr val="bg1"/>
                </a:solidFill>
                <a:cs typeface="Calibri Light"/>
              </a:rPr>
              <a:t>St Paul's C of E Primary School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6374" y="3237625"/>
            <a:ext cx="4902827" cy="2500144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endParaRPr lang="en-GB" sz="2000" dirty="0">
              <a:solidFill>
                <a:schemeClr val="bg1"/>
              </a:solidFill>
              <a:cs typeface="Calibri"/>
            </a:endParaRPr>
          </a:p>
          <a:p>
            <a:pPr algn="l"/>
            <a:r>
              <a:rPr lang="en-GB" sz="6000" dirty="0">
                <a:solidFill>
                  <a:schemeClr val="bg1"/>
                </a:solidFill>
                <a:cs typeface="Calibri"/>
              </a:rPr>
              <a:t>KS 2 Maths Parents Meeting</a:t>
            </a:r>
            <a:endParaRPr lang="en-GB" sz="6000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37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833D3555-B3C0-A9AA-42D7-D8409F0C7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382" y="807117"/>
            <a:ext cx="3253646" cy="311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535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469" y="315593"/>
            <a:ext cx="3808268" cy="3046444"/>
          </a:xfrm>
        </p:spPr>
        <p:txBody>
          <a:bodyPr>
            <a:normAutofit fontScale="90000"/>
          </a:bodyPr>
          <a:lstStyle/>
          <a:p>
            <a:r>
              <a:rPr lang="en-GB" sz="6000" b="1">
                <a:solidFill>
                  <a:schemeClr val="bg1"/>
                </a:solidFill>
              </a:rPr>
              <a:t>At St Paul’s we aim to ensure that all children:</a:t>
            </a:r>
            <a:endParaRPr lang="en-GB" sz="600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9A77DC-1AB5-AB96-7BCE-AC30B6E135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3271883"/>
              </p:ext>
            </p:extLst>
          </p:nvPr>
        </p:nvGraphicFramePr>
        <p:xfrm>
          <a:off x="5440680" y="167810"/>
          <a:ext cx="6104775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Assessing children's understanding during play-based maths activities - The  Spoke – Early Childhood Australia's Blo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91" y="3917775"/>
            <a:ext cx="3669119" cy="2446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051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001" y="-2"/>
            <a:ext cx="4069936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640080"/>
            <a:ext cx="3096427" cy="561323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Children learn new concepts through the concrete, pictorial, abstract approach.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3959" y="3022674"/>
            <a:ext cx="6848715" cy="24848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3600">
                <a:ea typeface="+mn-lt"/>
                <a:cs typeface="+mn-lt"/>
              </a:rPr>
              <a:t>Reinforcement is achieved by going back and forth between these representations. </a:t>
            </a:r>
            <a:endParaRPr lang="en-GB" sz="3600"/>
          </a:p>
          <a:p>
            <a:pPr marL="0" indent="0">
              <a:buNone/>
            </a:pPr>
            <a:endParaRPr lang="en-GB" sz="1400">
              <a:ea typeface="+mn-lt"/>
              <a:cs typeface="+mn-lt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9DFCD8E7-650F-7634-E8F4-D196DC3DC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2804" y="286917"/>
            <a:ext cx="7688433" cy="220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74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622" y="68383"/>
            <a:ext cx="4509236" cy="1139139"/>
          </a:xfrm>
        </p:spPr>
        <p:txBody>
          <a:bodyPr>
            <a:normAutofit/>
          </a:bodyPr>
          <a:lstStyle/>
          <a:p>
            <a:r>
              <a:rPr lang="en-GB" sz="3600" b="1"/>
              <a:t>Concrete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622" y="1505788"/>
            <a:ext cx="5140646" cy="2419097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GB" sz="2400"/>
              <a:t>A pupil is first introduced to an idea or a skill by acting it out with real objects (manipulatives). </a:t>
            </a:r>
          </a:p>
          <a:p>
            <a:pPr marL="0" indent="0">
              <a:buNone/>
            </a:pPr>
            <a:r>
              <a:rPr lang="en-GB" sz="2400"/>
              <a:t>This is a 'hands on' component using real objects and it is the foundation for conceptual understanding.</a:t>
            </a:r>
          </a:p>
        </p:txBody>
      </p:sp>
      <p:sp>
        <p:nvSpPr>
          <p:cNvPr id="46" name="Oval 26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9615" y="197110"/>
            <a:ext cx="2020824" cy="202082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9" descr="A picture containing stationary&#10;&#10;Description automatically generated">
            <a:extLst>
              <a:ext uri="{FF2B5EF4-FFF2-40B4-BE49-F238E27FC236}">
                <a16:creationId xmlns:a16="http://schemas.microsoft.com/office/drawing/2014/main" id="{142BC924-E3E7-C380-4E7C-3F01AC9DF6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49" r="6" b="6"/>
          <a:stretch/>
        </p:blipFill>
        <p:spPr>
          <a:xfrm>
            <a:off x="571420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47" name="Freeform: Shape 28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-1626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30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1428" y="2550745"/>
            <a:ext cx="3072384" cy="307238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C61FE2DD-3B28-8FFD-C48D-B2B93F27DB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01" r="5" b="5"/>
          <a:stretch/>
        </p:blipFill>
        <p:spPr>
          <a:xfrm>
            <a:off x="5886020" y="2715337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5" name="Picture 5" descr="A picture containing toy&#10;&#10;Description automatically generated">
            <a:extLst>
              <a:ext uri="{FF2B5EF4-FFF2-40B4-BE49-F238E27FC236}">
                <a16:creationId xmlns:a16="http://schemas.microsoft.com/office/drawing/2014/main" id="{8CB211E1-DC54-4727-FC90-6D99A79336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316" r="-4" b="-5"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49" name="Freeform: Shape 32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3162" y="4604085"/>
            <a:ext cx="4281112" cy="2253913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03070AA1-C149-C5C5-535D-B7AD5E0726F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566" r="-4" b="21069"/>
          <a:stretch/>
        </p:blipFill>
        <p:spPr>
          <a:xfrm>
            <a:off x="1818614" y="4769536"/>
            <a:ext cx="3950208" cy="2088462"/>
          </a:xfrm>
          <a:custGeom>
            <a:avLst/>
            <a:gdLst/>
            <a:ahLst/>
            <a:cxnLst/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</p:spPr>
      </p:pic>
      <p:sp>
        <p:nvSpPr>
          <p:cNvPr id="50" name="Freeform: Shape 34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8" descr="A picture containing box, LEGO, toy, different&#10;&#10;Description automatically generated">
            <a:extLst>
              <a:ext uri="{FF2B5EF4-FFF2-40B4-BE49-F238E27FC236}">
                <a16:creationId xmlns:a16="http://schemas.microsoft.com/office/drawing/2014/main" id="{BB7BE6BA-5838-ECFB-479F-7BDCA242061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8678" r="5" b="5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56188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5FA7C47-B7C1-4D2E-AB49-ED23BA34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596EE156-ABF1-4329-A6BA-03B4254E0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19B9933F-AAB3-444A-8BB5-9CA194A8B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0" y="1370435"/>
            <a:ext cx="527226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7">
            <a:extLst>
              <a:ext uri="{FF2B5EF4-FFF2-40B4-BE49-F238E27FC236}">
                <a16:creationId xmlns:a16="http://schemas.microsoft.com/office/drawing/2014/main" id="{7D20183A-0B1D-4A1F-89B1-ADBEDBC6E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id="{131031D3-26CD-4214-A9A4-5857EFA15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879" y="998002"/>
            <a:ext cx="3182940" cy="1471959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Pictorial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9635" y="2546161"/>
            <a:ext cx="3200451" cy="298592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>
                <a:solidFill>
                  <a:srgbClr val="FEFFFF"/>
                </a:solidFill>
              </a:rPr>
              <a:t>A pupil has sufficiently understood the hands-on experiences performed and can now relate them to representations, such as a diagram or picture of the problem. </a:t>
            </a:r>
          </a:p>
        </p:txBody>
      </p:sp>
      <p:pic>
        <p:nvPicPr>
          <p:cNvPr id="1026" name="Picture 2" descr="Cherry diagram and bar mod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553" y="-3689"/>
            <a:ext cx="7422311" cy="307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7042" y="3404174"/>
            <a:ext cx="7471907" cy="239828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000774" y="3120267"/>
            <a:ext cx="272386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/>
              <a:t>435 – 273 = ?</a:t>
            </a:r>
          </a:p>
        </p:txBody>
      </p:sp>
    </p:spTree>
    <p:extLst>
      <p:ext uri="{BB962C8B-B14F-4D97-AF65-F5344CB8AC3E}">
        <p14:creationId xmlns:p14="http://schemas.microsoft.com/office/powerpoint/2010/main" val="11109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32452"/>
            <a:ext cx="4595071" cy="74500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600" b="1"/>
              <a:t>Abstract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989" y="877456"/>
            <a:ext cx="5536301" cy="362849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400"/>
              <a:t>Pupils are now capable of representing problems by using numbers and mathematical notation.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03713C1-2FB2-413B-BF91-3AE41726F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0991" y="3474720"/>
            <a:ext cx="3007289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CAB92A9-A23E-4C58-BF68-EDCB6F12A5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4616" y="3474720"/>
            <a:ext cx="3007289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0795B4D-5022-4A7F-A01D-8D880B7CD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9584" y="0"/>
            <a:ext cx="6192415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FD19018-DE7C-4796-ADF2-AD2EB0FC0D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A14AE5BE-AD65-8D28-19F4-2E8D3182A8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15" y="321734"/>
            <a:ext cx="2171302" cy="2739814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B1A0A2C2-4F85-44AF-8708-8DCA4B550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9624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Calendar&#10;&#10;Description automatically generated">
            <a:extLst>
              <a:ext uri="{FF2B5EF4-FFF2-40B4-BE49-F238E27FC236}">
                <a16:creationId xmlns:a16="http://schemas.microsoft.com/office/drawing/2014/main" id="{4D91540D-4CE2-BD0A-F35C-CFBC891B48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4212" y="321734"/>
            <a:ext cx="2301443" cy="2739814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02D01037-79B3-796C-F05A-05CC0E1360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0908" y="3810302"/>
            <a:ext cx="2364317" cy="2532197"/>
          </a:xfrm>
          <a:prstGeom prst="rect">
            <a:avLst/>
          </a:prstGeom>
        </p:spPr>
      </p:pic>
      <p:pic>
        <p:nvPicPr>
          <p:cNvPr id="7" name="Picture 7" descr="Table&#10;&#10;Description automatically generated">
            <a:extLst>
              <a:ext uri="{FF2B5EF4-FFF2-40B4-BE49-F238E27FC236}">
                <a16:creationId xmlns:a16="http://schemas.microsoft.com/office/drawing/2014/main" id="{1E626779-972B-2623-3248-08798F94AD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14533" y="4154375"/>
            <a:ext cx="2364317" cy="18440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47FF656-28F2-4019-C69A-3B659AC35EC5}"/>
              </a:ext>
            </a:extLst>
          </p:cNvPr>
          <p:cNvSpPr txBox="1"/>
          <p:nvPr/>
        </p:nvSpPr>
        <p:spPr>
          <a:xfrm>
            <a:off x="7253654" y="5702833"/>
            <a:ext cx="791307" cy="461665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>
                <a:solidFill>
                  <a:schemeClr val="bg1"/>
                </a:solidFill>
                <a:cs typeface="Calibri"/>
              </a:rPr>
              <a:t>162</a:t>
            </a:r>
            <a:endParaRPr lang="en-US" sz="240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A0F256-95B4-170F-1BFB-154D2C1F94B0}"/>
              </a:ext>
            </a:extLst>
          </p:cNvPr>
          <p:cNvSpPr txBox="1"/>
          <p:nvPr/>
        </p:nvSpPr>
        <p:spPr>
          <a:xfrm>
            <a:off x="8044961" y="3918437"/>
            <a:ext cx="791307" cy="461665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>
                <a:solidFill>
                  <a:schemeClr val="bg1"/>
                </a:solidFill>
                <a:cs typeface="Calibri"/>
              </a:rPr>
              <a:t>162</a:t>
            </a:r>
            <a:endParaRPr lang="en-US" sz="2400">
              <a:solidFill>
                <a:schemeClr val="bg1"/>
              </a:solidFill>
            </a:endParaRPr>
          </a:p>
        </p:txBody>
      </p:sp>
      <p:pic>
        <p:nvPicPr>
          <p:cNvPr id="15" name="Picture 4">
            <a:extLst>
              <a:ext uri="{FF2B5EF4-FFF2-40B4-BE49-F238E27FC236}">
                <a16:creationId xmlns:a16="http://schemas.microsoft.com/office/drawing/2014/main" id="{8B9DCC67-B4F8-1D44-546A-9118CD2405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487" y="3203261"/>
            <a:ext cx="4326965" cy="27951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Rectangle 10"/>
          <p:cNvSpPr/>
          <p:nvPr/>
        </p:nvSpPr>
        <p:spPr>
          <a:xfrm>
            <a:off x="109849" y="2502622"/>
            <a:ext cx="5829929" cy="369332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>
                <a:hlinkClick r:id="rId7"/>
              </a:rPr>
              <a:t>https://www.saintpaulsschool.org.uk/calculations-methods/</a:t>
            </a:r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09755" y="2134535"/>
            <a:ext cx="583002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Link to St Paul's C of E Calculation Methods:</a:t>
            </a:r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3793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1A32D1-EF4A-A281-E84C-C12316CAF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>
                <a:ea typeface="Calibri Light"/>
                <a:cs typeface="Calibri Light"/>
              </a:rPr>
              <a:t>Teaching Maths at St Paul's 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6DE63-1244-CA34-3EEB-4E41CB39EF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200">
                <a:ea typeface="Calibri"/>
                <a:cs typeface="Calibri"/>
              </a:rPr>
              <a:t>At St Paul's maths is taught for 1 hour everyday. We use a scheme called White Rose. This follows the concrete, pictorial abstract approach and incorporates problem solving and reasoning questions. </a:t>
            </a:r>
          </a:p>
          <a:p>
            <a:pPr marL="0" indent="0">
              <a:buNone/>
            </a:pPr>
            <a:endParaRPr lang="en-GB" sz="22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200">
                <a:ea typeface="Calibri"/>
                <a:cs typeface="Calibri"/>
              </a:rPr>
              <a:t>During each lesson the children are taught the concept as a whole class. Some children will have support from a Teaching Assistant during this time. Children then go on to complete an independent task. Again, some children will have support to complete these. </a:t>
            </a: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C846AFAF-9A9D-DB97-B553-227A5472FD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43" r="3044" b="-2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7303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D8E55-9CD2-B511-4B18-7D2BC45A7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A23C44-2007-4834-C9D8-04FBC79C19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9362" y="4939"/>
            <a:ext cx="9618148" cy="6636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9297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12336-8CC0-7037-014D-A3DA0BA9B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3CD2E62-8DFB-042C-1CD1-DC081A3581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1730" y="1117"/>
            <a:ext cx="9735808" cy="681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590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185" y="2080112"/>
            <a:ext cx="4525901" cy="1912668"/>
          </a:xfr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dirty="0"/>
              <a:t>Topics are broken up into units of learning and then further broken up into small steps (lessons).</a:t>
            </a: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38804" y="5117165"/>
            <a:ext cx="7930243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/>
              <a:t>Link to yearly overview of topics for each year group:</a:t>
            </a:r>
          </a:p>
          <a:p>
            <a:r>
              <a:rPr lang="en-GB" sz="2000">
                <a:ea typeface="+mn-lt"/>
                <a:cs typeface="+mn-lt"/>
                <a:hlinkClick r:id="rId2"/>
              </a:rPr>
              <a:t>https://whiteroseeducation.com/resources?year=year-1-new&amp;subject=maths</a:t>
            </a:r>
            <a:endParaRPr lang="en-GB"/>
          </a:p>
          <a:p>
            <a:endParaRPr lang="en-GB" sz="2000">
              <a:ea typeface="+mn-lt"/>
              <a:cs typeface="+mn-lt"/>
            </a:endParaRPr>
          </a:p>
        </p:txBody>
      </p:sp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927945B7-3C1F-4C8C-7929-C485BA09F6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1113" y="0"/>
            <a:ext cx="7178667" cy="4857750"/>
          </a:xfrm>
          <a:prstGeom prst="rect">
            <a:avLst/>
          </a:prstGeom>
        </p:spPr>
      </p:pic>
      <p:pic>
        <p:nvPicPr>
          <p:cNvPr id="6" name="Picture 5" descr="A blue background with white text and red circles&#10;&#10;Description automatically generated">
            <a:extLst>
              <a:ext uri="{FF2B5EF4-FFF2-40B4-BE49-F238E27FC236}">
                <a16:creationId xmlns:a16="http://schemas.microsoft.com/office/drawing/2014/main" id="{890F85E4-C993-6EC6-3333-9DB1BC8BFB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5" y="129268"/>
            <a:ext cx="2884714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57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2800"/>
              <a:t>We follow the White Rose Maths scheme of learning, which promotes a mastery approach to maths.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32462" b="5742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1800">
              <a:cs typeface="Calibri"/>
            </a:endParaRPr>
          </a:p>
          <a:p>
            <a:pPr marL="0" indent="0">
              <a:buNone/>
            </a:pPr>
            <a:r>
              <a:rPr lang="en-GB" sz="1800">
                <a:cs typeface="Calibri"/>
              </a:rPr>
              <a:t>Link to parent resources:</a:t>
            </a:r>
            <a:endParaRPr lang="en-GB" sz="1800"/>
          </a:p>
          <a:p>
            <a:pPr marL="0" indent="0">
              <a:buNone/>
            </a:pPr>
            <a:r>
              <a:rPr lang="en-GB" sz="1800">
                <a:hlinkClick r:id="rId3"/>
              </a:rPr>
              <a:t>https://whiterosemaths.com/parent-resources</a:t>
            </a:r>
            <a:endParaRPr lang="en-GB" sz="1800"/>
          </a:p>
          <a:p>
            <a:pPr marL="0" indent="0">
              <a:buNone/>
            </a:pPr>
            <a:r>
              <a:rPr lang="en-GB" sz="1800">
                <a:cs typeface="Calibri"/>
              </a:rPr>
              <a:t>Link to One Minute Maths app:</a:t>
            </a:r>
          </a:p>
          <a:p>
            <a:pPr marL="0" indent="0">
              <a:buNone/>
            </a:pPr>
            <a:r>
              <a:rPr lang="en-GB" sz="1800">
                <a:cs typeface="Calibri"/>
                <a:hlinkClick r:id="rId4"/>
              </a:rPr>
              <a:t>https://whiteroseeducation.com/1-minute-maths#download</a:t>
            </a:r>
            <a:r>
              <a:rPr lang="en-GB" sz="1800">
                <a:cs typeface="Calibri"/>
              </a:rPr>
              <a:t> 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63334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2C1665-8E82-6892-1345-6F1C453DD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ea typeface="Calibri Light"/>
                <a:cs typeface="Calibri Light"/>
              </a:rPr>
              <a:t>Fluency </a:t>
            </a:r>
            <a:endParaRPr lang="en-GB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DD850-B8AF-CE77-4F12-3CECD48DC6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indent="0">
              <a:buNone/>
            </a:pPr>
            <a:endParaRPr lang="en-GB" sz="1700">
              <a:latin typeface="Google Sans"/>
              <a:ea typeface="Google Sans"/>
              <a:cs typeface="Google Sans"/>
            </a:endParaRPr>
          </a:p>
          <a:p>
            <a:pPr marL="0" indent="0">
              <a:buNone/>
            </a:pPr>
            <a:endParaRPr lang="en-GB" sz="1700">
              <a:latin typeface="Google Sans"/>
              <a:ea typeface="Google Sans"/>
              <a:cs typeface="Google Sans"/>
            </a:endParaRPr>
          </a:p>
          <a:p>
            <a:pPr marL="0" indent="0">
              <a:buNone/>
            </a:pPr>
            <a:r>
              <a:rPr lang="en-GB" sz="1800" dirty="0">
                <a:latin typeface="Google Sans"/>
                <a:ea typeface="Google Sans"/>
                <a:cs typeface="Google Sans"/>
              </a:rPr>
              <a:t>In addition to daily maths lessons, all children also have maths fluency sessions 4 times per week.  We use the NCETM Mastering Number to deliver fluency. These sessions last about 20 minutes and build efficiency, accuracy and flexibility. </a:t>
            </a:r>
            <a:endParaRPr lang="en-GB" sz="18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1700" b="1">
              <a:latin typeface="Google Sans"/>
              <a:ea typeface="Google Sans"/>
              <a:cs typeface="Google Sans"/>
            </a:endParaRPr>
          </a:p>
          <a:p>
            <a:pPr marL="0" indent="0">
              <a:buNone/>
            </a:pPr>
            <a:r>
              <a:rPr lang="en-GB" sz="1800" b="1" u="sng" dirty="0">
                <a:latin typeface="Arial Nova"/>
                <a:ea typeface="+mn-lt"/>
                <a:cs typeface="+mn-lt"/>
              </a:rPr>
              <a:t>Why Does Fluency Matters? </a:t>
            </a:r>
            <a:endParaRPr lang="en-GB" sz="1800" u="sng" dirty="0">
              <a:latin typeface="Arial Nova"/>
              <a:ea typeface="Calibri"/>
              <a:cs typeface="Calibri"/>
            </a:endParaRPr>
          </a:p>
          <a:p>
            <a:pPr marL="0" indent="0">
              <a:buNone/>
            </a:pPr>
            <a:endParaRPr lang="en-GB" sz="1800" b="1" dirty="0">
              <a:latin typeface="Arial Nova"/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 sz="1800" b="1" dirty="0">
                <a:latin typeface="Arial Nova"/>
                <a:ea typeface="+mn-lt"/>
                <a:cs typeface="+mn-lt"/>
              </a:rPr>
              <a:t>Reduces Cognitive Load:</a:t>
            </a:r>
            <a:r>
              <a:rPr lang="en-GB" sz="1800" dirty="0">
                <a:latin typeface="Arial Nova"/>
                <a:ea typeface="+mn-lt"/>
                <a:cs typeface="+mn-lt"/>
              </a:rPr>
              <a:t> When basic facts (like number bonds or times tables) and standard procedures can be retrieved quickly and automatically, it frees up working memory. </a:t>
            </a:r>
            <a:endParaRPr lang="en-GB" sz="1800" dirty="0">
              <a:latin typeface="Arial Nova"/>
              <a:ea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800" b="1" dirty="0">
                <a:latin typeface="Arial Nova"/>
                <a:ea typeface="+mn-lt"/>
                <a:cs typeface="+mn-lt"/>
              </a:rPr>
              <a:t>Supports Deep Thinking:</a:t>
            </a:r>
            <a:r>
              <a:rPr lang="en-GB" sz="1800" dirty="0">
                <a:latin typeface="Arial Nova"/>
                <a:ea typeface="+mn-lt"/>
                <a:cs typeface="+mn-lt"/>
              </a:rPr>
              <a:t> By lifting the burden on working memory, students can channel their mental capacity into higher-order reasoning, strategic thinking, and tackling complex problem-solving tasks. </a:t>
            </a:r>
            <a:endParaRPr lang="en-GB" sz="1800" dirty="0">
              <a:latin typeface="Arial Nova"/>
              <a:ea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800" b="1" dirty="0">
                <a:latin typeface="Arial Nova"/>
                <a:ea typeface="+mn-lt"/>
                <a:cs typeface="+mn-lt"/>
              </a:rPr>
              <a:t>Builds Confidence:</a:t>
            </a:r>
            <a:r>
              <a:rPr lang="en-GB" sz="1800" dirty="0">
                <a:latin typeface="Arial Nova"/>
                <a:ea typeface="+mn-lt"/>
                <a:cs typeface="+mn-lt"/>
              </a:rPr>
              <a:t> Familiarity with mathematical structures helps lower anxiety and empowers learners to handle new concepts with a sense of assurance. </a:t>
            </a:r>
            <a:endParaRPr lang="en-GB" sz="1800" dirty="0">
              <a:latin typeface="Arial Nova"/>
              <a:ea typeface="Calibri"/>
              <a:cs typeface="Calibri"/>
            </a:endParaRPr>
          </a:p>
          <a:p>
            <a:pPr>
              <a:buFont typeface=""/>
              <a:buChar char="•"/>
            </a:pPr>
            <a:endParaRPr lang="en-GB" sz="1700" b="0" u="none" strike="noStrike">
              <a:latin typeface="Google Sans"/>
              <a:ea typeface="Calibri"/>
              <a:cs typeface="Calibri"/>
            </a:endParaRPr>
          </a:p>
          <a:p>
            <a:pPr>
              <a:buFont typeface=""/>
              <a:buChar char="•"/>
            </a:pPr>
            <a:endParaRPr lang="en-GB" sz="1700">
              <a:latin typeface="Google Sans"/>
              <a:ea typeface="Calibri"/>
              <a:cs typeface="Calibri"/>
            </a:endParaRPr>
          </a:p>
          <a:p>
            <a:pPr marL="0" indent="0">
              <a:buNone/>
            </a:pPr>
            <a:endParaRPr lang="en-GB" sz="1700">
              <a:latin typeface="Google Sans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15966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ectangle 94">
            <a:extLst>
              <a:ext uri="{FF2B5EF4-FFF2-40B4-BE49-F238E27FC236}">
                <a16:creationId xmlns:a16="http://schemas.microsoft.com/office/drawing/2014/main" id="{2A6B319F-86FE-4754-878E-06F0804D8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32385" cy="6858000"/>
          </a:xfrm>
          <a:prstGeom prst="rect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DCF7D1B5-3477-499F-ACC5-2C8B07F4E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2385" y="0"/>
            <a:ext cx="3218914" cy="685800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06" y="1608667"/>
            <a:ext cx="2823275" cy="450112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32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can you do at home to support your child’s learning?</a:t>
            </a:r>
            <a:b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2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2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7698" y="1629261"/>
            <a:ext cx="7036308" cy="47070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/>
            <a:r>
              <a:rPr lang="en-US" sz="2400" dirty="0">
                <a:solidFill>
                  <a:schemeClr val="bg1"/>
                </a:solidFill>
              </a:rPr>
              <a:t>Instant recall of facts helps enormously with mental agility in mathematics; when children move onto written calculations and abstract methods, knowing these key facts is crucial. </a:t>
            </a:r>
            <a:endParaRPr lang="en-US" sz="2400" b="1">
              <a:solidFill>
                <a:schemeClr val="bg1"/>
              </a:solidFill>
              <a:ea typeface="Calibri"/>
              <a:cs typeface="Calibri"/>
            </a:endParaRPr>
          </a:p>
          <a:p>
            <a:pPr marL="342900"/>
            <a:endParaRPr lang="en-US" sz="2400" dirty="0">
              <a:solidFill>
                <a:schemeClr val="bg1"/>
              </a:solidFill>
              <a:ea typeface="Calibri"/>
              <a:cs typeface="Calibri"/>
            </a:endParaRPr>
          </a:p>
          <a:p>
            <a:pPr marL="342900"/>
            <a:r>
              <a:rPr lang="en-US" sz="2400" dirty="0">
                <a:solidFill>
                  <a:schemeClr val="bg1"/>
                </a:solidFill>
              </a:rPr>
              <a:t>For children to develop rapid recall of these facts, they need to be </a:t>
            </a:r>
            <a:r>
              <a:rPr lang="en-US" sz="2400" err="1">
                <a:solidFill>
                  <a:schemeClr val="bg1"/>
                </a:solidFill>
              </a:rPr>
              <a:t>practised</a:t>
            </a:r>
            <a:r>
              <a:rPr lang="en-US" sz="2400" dirty="0">
                <a:solidFill>
                  <a:schemeClr val="bg1"/>
                </a:solidFill>
              </a:rPr>
              <a:t> frequently and in short bursts. </a:t>
            </a:r>
            <a:endParaRPr lang="en-US" sz="2400" dirty="0">
              <a:solidFill>
                <a:schemeClr val="bg1"/>
              </a:solidFill>
              <a:ea typeface="Calibri"/>
              <a:cs typeface="Calibri"/>
            </a:endParaRPr>
          </a:p>
          <a:p>
            <a:pPr marL="342900"/>
            <a:endParaRPr lang="en-US" sz="2400" dirty="0">
              <a:solidFill>
                <a:schemeClr val="bg1"/>
              </a:solidFill>
              <a:ea typeface="Calibri"/>
              <a:cs typeface="Calibri"/>
            </a:endParaRPr>
          </a:p>
          <a:p>
            <a:pPr marL="342900"/>
            <a:r>
              <a:rPr lang="en-US" sz="2400" dirty="0">
                <a:solidFill>
                  <a:schemeClr val="bg1"/>
                </a:solidFill>
              </a:rPr>
              <a:t>Each year group has been allocated six key facts to focus on throughout the year. </a:t>
            </a:r>
            <a:endParaRPr lang="en-US" sz="2400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4C71C674-FDFB-746A-E67C-0790AABA20F0}"/>
              </a:ext>
            </a:extLst>
          </p:cNvPr>
          <p:cNvSpPr txBox="1"/>
          <p:nvPr/>
        </p:nvSpPr>
        <p:spPr>
          <a:xfrm>
            <a:off x="4363459" y="226735"/>
            <a:ext cx="7025311" cy="140146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800" b="1" u="sng" dirty="0">
                <a:solidFill>
                  <a:schemeClr val="bg1"/>
                </a:solidFill>
              </a:rPr>
              <a:t>FLUENCY</a:t>
            </a:r>
            <a:endParaRPr lang="en-US" sz="2800" u="sng">
              <a:solidFill>
                <a:schemeClr val="bg1"/>
              </a:solidFill>
              <a:ea typeface="Calibri"/>
              <a:cs typeface="Calibri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800" u="sng" dirty="0">
                <a:solidFill>
                  <a:schemeClr val="bg1"/>
                </a:solidFill>
              </a:rPr>
              <a:t>Key Instant Recall Facts (KIRFs)</a:t>
            </a:r>
            <a:endParaRPr lang="en-US" sz="2800" u="sng">
              <a:solidFill>
                <a:schemeClr val="bg1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216965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B664C-22A6-D852-1A46-16FF01B1E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338328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200"/>
              <a:t>Link to half termly year group KIRFs on school website:</a:t>
            </a:r>
            <a:br>
              <a:rPr lang="en-US" sz="2200"/>
            </a:br>
            <a:r>
              <a:rPr lang="en-US" sz="2200">
                <a:hlinkClick r:id="rId2"/>
              </a:rPr>
              <a:t>https://stpaulswarwick.secure-primarysite.net/key-instant-recall-facts/</a:t>
            </a:r>
            <a:br>
              <a:rPr lang="en-US" sz="2200"/>
            </a:br>
            <a:endParaRPr lang="en-US" sz="2200"/>
          </a:p>
        </p:txBody>
      </p:sp>
      <p:pic>
        <p:nvPicPr>
          <p:cNvPr id="3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BC116BC0-FB71-9894-8F3A-3FC9F6DC0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86" y="2742397"/>
            <a:ext cx="4736459" cy="3291840"/>
          </a:xfrm>
          <a:prstGeom prst="rect">
            <a:avLst/>
          </a:prstGeom>
        </p:spPr>
      </p:pic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B9DC577B-15CA-9F92-4038-2C7A6AB19F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636281" y="2744731"/>
            <a:ext cx="4858805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2144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58038" y="1044341"/>
            <a:ext cx="4853710" cy="33239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b="1"/>
              <a:t>Year 3 and 4- </a:t>
            </a:r>
            <a:r>
              <a:rPr lang="en-GB" sz="2400"/>
              <a:t>Children will be set a short piece of maths homework (along with their spellings) each week to be completed in their Home Learning books. </a:t>
            </a:r>
          </a:p>
          <a:p>
            <a:r>
              <a:rPr lang="en-GB" sz="2400"/>
              <a:t>Tasks will be set on a </a:t>
            </a:r>
            <a:r>
              <a:rPr lang="en-GB" sz="2400" b="1"/>
              <a:t>Friday </a:t>
            </a:r>
            <a:r>
              <a:rPr lang="en-GB" sz="2400"/>
              <a:t>and there will be an expectation that they are handed back in on </a:t>
            </a:r>
            <a:r>
              <a:rPr lang="en-GB" sz="2400" b="1"/>
              <a:t>Wednesday</a:t>
            </a:r>
            <a:r>
              <a:rPr lang="en-GB" sz="2400"/>
              <a:t>.</a:t>
            </a:r>
            <a:endParaRPr lang="en-GB" sz="2400">
              <a:ea typeface="Calibri"/>
              <a:cs typeface="Calibri"/>
            </a:endParaRPr>
          </a:p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317895" y="1046188"/>
            <a:ext cx="5775738" cy="26776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b="1"/>
              <a:t>Year 5 and 6- </a:t>
            </a:r>
            <a:r>
              <a:rPr lang="en-GB" sz="2400"/>
              <a:t>Children will be assigned a short piece of paper-based maths learning that will be sent home in a homework folder.</a:t>
            </a:r>
          </a:p>
          <a:p>
            <a:endParaRPr lang="en-GB" sz="2400"/>
          </a:p>
          <a:p>
            <a:r>
              <a:rPr lang="en-GB" sz="2400"/>
              <a:t>Tasks will be set on a </a:t>
            </a:r>
            <a:r>
              <a:rPr lang="en-GB" sz="2400" b="1"/>
              <a:t>Wednesday </a:t>
            </a:r>
            <a:r>
              <a:rPr lang="en-GB" sz="2400"/>
              <a:t>and there will be an expectation that they are completed by the following </a:t>
            </a:r>
            <a:r>
              <a:rPr lang="en-GB" sz="2400" b="1"/>
              <a:t>Tuesday</a:t>
            </a:r>
            <a:r>
              <a:rPr lang="en-GB" sz="2400"/>
              <a:t>.</a:t>
            </a:r>
            <a:r>
              <a:rPr lang="en-GB" sz="2400" b="1"/>
              <a:t> </a:t>
            </a:r>
            <a:endParaRPr lang="en-GB" sz="24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4DD4DFB-22A0-71F0-C0FB-ED399040D5B5}"/>
              </a:ext>
            </a:extLst>
          </p:cNvPr>
          <p:cNvSpPr txBox="1">
            <a:spLocks/>
          </p:cNvSpPr>
          <p:nvPr/>
        </p:nvSpPr>
        <p:spPr>
          <a:xfrm>
            <a:off x="260642" y="138776"/>
            <a:ext cx="10646296" cy="685731"/>
          </a:xfrm>
          <a:prstGeom prst="rect">
            <a:avLst/>
          </a:prstGeom>
          <a:solidFill>
            <a:srgbClr val="EA76D9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>
                <a:cs typeface="Calibri Light"/>
              </a:rPr>
              <a:t>Maths Home Learning at St Paul's C of E Primary School. </a:t>
            </a:r>
          </a:p>
        </p:txBody>
      </p:sp>
    </p:spTree>
    <p:extLst>
      <p:ext uri="{BB962C8B-B14F-4D97-AF65-F5344CB8AC3E}">
        <p14:creationId xmlns:p14="http://schemas.microsoft.com/office/powerpoint/2010/main" val="13253851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D4DFB-22A0-71F0-C0FB-ED399040D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805" y="3887227"/>
            <a:ext cx="3114644" cy="2452687"/>
          </a:xfrm>
          <a:solidFill>
            <a:srgbClr val="EA76D9"/>
          </a:solidFill>
        </p:spPr>
        <p:txBody>
          <a:bodyPr anchor="ctr">
            <a:normAutofit fontScale="90000"/>
          </a:bodyPr>
          <a:lstStyle/>
          <a:p>
            <a:r>
              <a:rPr lang="en-US" sz="3600" err="1">
                <a:cs typeface="Calibri Light"/>
              </a:rPr>
              <a:t>Maths</a:t>
            </a:r>
            <a:r>
              <a:rPr lang="en-US" sz="3600">
                <a:cs typeface="Calibri Light"/>
              </a:rPr>
              <a:t> Home Learning at St Paul's C of E Primary School. </a:t>
            </a:r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1125601-E674-4CD3-EEDF-2E66DD5571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29" r="10843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1329EE-EDFE-44C2-FD8B-6D2C850D2D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8340" y="3887227"/>
            <a:ext cx="8574971" cy="19132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3200">
                <a:cs typeface="Calibri"/>
              </a:rPr>
              <a:t>Children will be given a login to Times Table Rock Stars.</a:t>
            </a:r>
            <a:endParaRPr lang="en-US" sz="3200"/>
          </a:p>
          <a:p>
            <a:pPr marL="0" indent="0">
              <a:buNone/>
            </a:pPr>
            <a:r>
              <a:rPr lang="en-US" b="1">
                <a:cs typeface="Calibri"/>
              </a:rPr>
              <a:t>Years 3-6:</a:t>
            </a:r>
            <a:r>
              <a:rPr lang="en-US">
                <a:cs typeface="Calibri"/>
              </a:rPr>
              <a:t> Encourage children to use at least 3x per week to promote their rapid recall of times table facts. </a:t>
            </a:r>
            <a:r>
              <a:rPr lang="en-US" sz="1800">
                <a:cs typeface="Calibri"/>
              </a:rPr>
              <a:t> </a:t>
            </a:r>
            <a:endParaRPr lang="en-US">
              <a:cs typeface="Calibri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38340" y="5800437"/>
            <a:ext cx="50667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>
                <a:hlinkClick r:id="rId3"/>
              </a:rPr>
              <a:t>https://ttrockstars.com/</a:t>
            </a:r>
            <a:endParaRPr lang="en-GB" sz="3200"/>
          </a:p>
          <a:p>
            <a:endParaRPr lang="en-GB" sz="3200"/>
          </a:p>
          <a:p>
            <a:endParaRPr lang="en-GB" sz="3200"/>
          </a:p>
        </p:txBody>
      </p:sp>
    </p:spTree>
    <p:extLst>
      <p:ext uri="{BB962C8B-B14F-4D97-AF65-F5344CB8AC3E}">
        <p14:creationId xmlns:p14="http://schemas.microsoft.com/office/powerpoint/2010/main" val="155706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624782" cy="604693"/>
          </a:xfrm>
        </p:spPr>
        <p:txBody>
          <a:bodyPr>
            <a:normAutofit fontScale="90000"/>
          </a:bodyPr>
          <a:lstStyle/>
          <a:p>
            <a:r>
              <a:rPr lang="en-GB"/>
              <a:t>Times table fluency – heat map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345" y="886885"/>
            <a:ext cx="10035885" cy="597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3695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B9DC577B-15CA-9F92-4038-2C7A6AB19F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6795" y="0"/>
            <a:ext cx="9825205" cy="6656576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7E7B664C-22A6-D852-1A46-16FF01B1E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668365"/>
            <a:ext cx="10210800" cy="843927"/>
          </a:xfrm>
          <a:solidFill>
            <a:schemeClr val="bg1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200"/>
              <a:t>Link to half termly year group KIRFs on school website:</a:t>
            </a:r>
            <a:br>
              <a:rPr lang="en-US" sz="2200"/>
            </a:br>
            <a:r>
              <a:rPr lang="en-US" sz="2200">
                <a:hlinkClick r:id="rId3"/>
              </a:rPr>
              <a:t>https://stpaulswarwick.secure-primarysite.net/key-instant-recall-facts/</a:t>
            </a:r>
            <a:endParaRPr lang="en-US" sz="2200"/>
          </a:p>
        </p:txBody>
      </p:sp>
      <p:sp>
        <p:nvSpPr>
          <p:cNvPr id="7" name="TextBox 6"/>
          <p:cNvSpPr txBox="1"/>
          <p:nvPr/>
        </p:nvSpPr>
        <p:spPr>
          <a:xfrm>
            <a:off x="175491" y="265523"/>
            <a:ext cx="2281381" cy="2246769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2800"/>
              <a:t>How can you help your child develop mental fluency?</a:t>
            </a:r>
          </a:p>
        </p:txBody>
      </p:sp>
    </p:spTree>
    <p:extLst>
      <p:ext uri="{BB962C8B-B14F-4D97-AF65-F5344CB8AC3E}">
        <p14:creationId xmlns:p14="http://schemas.microsoft.com/office/powerpoint/2010/main" val="9913540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673" y="300471"/>
            <a:ext cx="4223327" cy="743239"/>
          </a:xfrm>
        </p:spPr>
        <p:txBody>
          <a:bodyPr>
            <a:normAutofit fontScale="90000"/>
          </a:bodyPr>
          <a:lstStyle/>
          <a:p>
            <a:r>
              <a:rPr lang="en-GB"/>
              <a:t>Play board games!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660569">
            <a:off x="9485467" y="645678"/>
            <a:ext cx="1988726" cy="23613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0545" y="191184"/>
            <a:ext cx="4232692" cy="31064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00" y="1334236"/>
            <a:ext cx="3410527" cy="34961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034366">
            <a:off x="9381249" y="3537527"/>
            <a:ext cx="2300119" cy="20963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0294" y="3337536"/>
            <a:ext cx="2567998" cy="344164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0891" y="3387454"/>
            <a:ext cx="2128937" cy="3391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4088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9CA9A-1895-2DE6-BCEF-FD3CC6E51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577" y="5691"/>
            <a:ext cx="11895826" cy="1339940"/>
          </a:xfrm>
        </p:spPr>
        <p:txBody>
          <a:bodyPr/>
          <a:lstStyle/>
          <a:p>
            <a:r>
              <a:rPr lang="en-US">
                <a:cs typeface="Calibri Light"/>
              </a:rPr>
              <a:t>Suggested resources to support your child at home. </a:t>
            </a:r>
          </a:p>
        </p:txBody>
      </p:sp>
      <p:pic>
        <p:nvPicPr>
          <p:cNvPr id="4" name="Picture 4" descr="A picture containing items, several&#10;&#10;Description automatically generated">
            <a:extLst>
              <a:ext uri="{FF2B5EF4-FFF2-40B4-BE49-F238E27FC236}">
                <a16:creationId xmlns:a16="http://schemas.microsoft.com/office/drawing/2014/main" id="{5E7F6A2D-4506-A201-4DDF-A8A1024961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239" y="1198249"/>
            <a:ext cx="3124200" cy="321945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577A4B-64D9-B92D-D764-E8AEA28FF9C3}"/>
              </a:ext>
            </a:extLst>
          </p:cNvPr>
          <p:cNvSpPr txBox="1"/>
          <p:nvPr/>
        </p:nvSpPr>
        <p:spPr>
          <a:xfrm>
            <a:off x="267418" y="4638135"/>
            <a:ext cx="3131389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hlinkClick r:id="rId3"/>
              </a:rPr>
              <a:t>https://www.amazon.co.uk/Learning-Resources-Snap-Cubes-Set/dp/B000G3LR9Y/ref=sr_1_12?crid=77IR7A02BHTO&amp;keywords=learning+resources+maths+link+cubes&amp;qid=1672914078&amp;s=kids&amp;sprefix=learning+resources+maths+link+cubes%2Ctoys%2C89&amp;sr=1-12</a:t>
            </a:r>
            <a:endParaRPr lang="en-US" sz="1200"/>
          </a:p>
          <a:p>
            <a:endParaRPr lang="en-US">
              <a:cs typeface="Calibri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DB6260FD-05C9-026A-0858-86A8DA61F7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4965" y="1284817"/>
            <a:ext cx="3145766" cy="333945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4EB2C30-FFAB-EE22-EC2D-56B21790C6FB}"/>
              </a:ext>
            </a:extLst>
          </p:cNvPr>
          <p:cNvSpPr txBox="1"/>
          <p:nvPr/>
        </p:nvSpPr>
        <p:spPr>
          <a:xfrm>
            <a:off x="8103079" y="4551872"/>
            <a:ext cx="3835879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>
                <a:hlinkClick r:id="rId5"/>
              </a:rPr>
              <a:t>https://www.amazon.co.uk/Learning-Resources-LSP2509-UKM-Fraction-Equivalency/dp/B000296LSO/ref=sr_1_4_mod_primary_new?crid=1WBCALVCE44T3&amp;keywords=learning%2Bresources%2Bfraction%2Btowers&amp;qid=1672914315&amp;s=kids&amp;sbo=RZvfv%2F%2FHxDF%2BO5021pAnSA%3D%3D&amp;sprefix=learning%2Bresources%2Bfraction%2Btowers%2Ctoys%2C161&amp;sr=1-4&amp;th=</a:t>
            </a:r>
            <a:r>
              <a:rPr lang="en-US">
                <a:hlinkClick r:id="rId5"/>
              </a:rPr>
              <a:t>1</a:t>
            </a:r>
            <a:endParaRPr lang="en-US"/>
          </a:p>
          <a:p>
            <a:endParaRPr lang="en-US">
              <a:cs typeface="Calibri"/>
            </a:endParaRPr>
          </a:p>
        </p:txBody>
      </p:sp>
      <p:pic>
        <p:nvPicPr>
          <p:cNvPr id="9" name="Picture 9" descr="A picture containing colorful&#10;&#10;Description automatically generated">
            <a:extLst>
              <a:ext uri="{FF2B5EF4-FFF2-40B4-BE49-F238E27FC236}">
                <a16:creationId xmlns:a16="http://schemas.microsoft.com/office/drawing/2014/main" id="{26D8156B-2FE2-26CB-DCCF-1279939EA1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1230" y="1514758"/>
            <a:ext cx="2743200" cy="1959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D6CCB79-4D88-7F24-FF06-01274B61A28E}"/>
              </a:ext>
            </a:extLst>
          </p:cNvPr>
          <p:cNvSpPr txBox="1"/>
          <p:nvPr/>
        </p:nvSpPr>
        <p:spPr>
          <a:xfrm>
            <a:off x="3746740" y="4551872"/>
            <a:ext cx="4295954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hlinkClick r:id="rId7"/>
              </a:rPr>
              <a:t>https://www.amazon.co.uk/Numicon-Bag-Shapes-1-10/dp/0198487312/ref=d_pd_sbs_sccl_3_4/262-3769056-4008113?pd_rd_w=GuldB&amp;content-id=amzn1.sym.ea6fa2b9-b25b-401b-aef1-8543b649508d&amp;pf_rd_p=ea6fa2b9-b25b-401b-aef1-8543b649508d&amp;pf_rd_r=M3B45GXJEJGVHCBDPQD1&amp;pd_rd_wg=Q2U1C&amp;pd_rd_r=28dcbbf1-1508-4621-bd92-7e06b772c6b6&amp;pd_rd_i=0198487312&amp;psc=1</a:t>
            </a:r>
            <a:endParaRPr lang="en-US" sz="1200">
              <a:cs typeface="Calibri"/>
            </a:endParaRPr>
          </a:p>
          <a:p>
            <a:endParaRPr lang="en-US" sz="12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80105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971 Any Questions Stock Photos - Free &amp; Royalty-Free Stock ...">
            <a:extLst>
              <a:ext uri="{FF2B5EF4-FFF2-40B4-BE49-F238E27FC236}">
                <a16:creationId xmlns:a16="http://schemas.microsoft.com/office/drawing/2014/main" id="{06DD5B62-FA57-1650-E88A-80CE728FB7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1045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397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St Paul's C of E Primary School </vt:lpstr>
      <vt:lpstr>At St Paul’s we aim to ensure that all children:</vt:lpstr>
      <vt:lpstr>Children learn new concepts through the concrete, pictorial, abstract approach.</vt:lpstr>
      <vt:lpstr>Concrete Representation</vt:lpstr>
      <vt:lpstr>Pictorial Representation</vt:lpstr>
      <vt:lpstr>Abstract Representation</vt:lpstr>
      <vt:lpstr>Teaching Maths at St Paul's </vt:lpstr>
      <vt:lpstr>PowerPoint Presentation</vt:lpstr>
      <vt:lpstr>PowerPoint Presentation</vt:lpstr>
      <vt:lpstr>PowerPoint Presentation</vt:lpstr>
      <vt:lpstr>We follow the White Rose Maths scheme of learning, which promotes a mastery approach to maths.</vt:lpstr>
      <vt:lpstr>Fluency </vt:lpstr>
      <vt:lpstr>What can you do at home to support your child’s learning?    </vt:lpstr>
      <vt:lpstr>Link to half termly year group KIRFs on school website: https://stpaulswarwick.secure-primarysite.net/key-instant-recall-facts/ </vt:lpstr>
      <vt:lpstr>PowerPoint Presentation</vt:lpstr>
      <vt:lpstr>Maths Home Learning at St Paul's C of E Primary School. </vt:lpstr>
      <vt:lpstr>Times table fluency – heat map</vt:lpstr>
      <vt:lpstr>Link to half termly year group KIRFs on school website: https://stpaulswarwick.secure-primarysite.net/key-instant-recall-facts/</vt:lpstr>
      <vt:lpstr>Play board games!</vt:lpstr>
      <vt:lpstr>Suggested resources to support your child at home. </vt:lpstr>
      <vt:lpstr>PowerPoint Presentation</vt:lpstr>
    </vt:vector>
  </TitlesOfParts>
  <Company>St Paul's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Williams</dc:creator>
  <cp:revision>40</cp:revision>
  <dcterms:created xsi:type="dcterms:W3CDTF">2022-11-25T14:11:29Z</dcterms:created>
  <dcterms:modified xsi:type="dcterms:W3CDTF">2026-09-17T09:41:05Z</dcterms:modified>
</cp:coreProperties>
</file>